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3.xml" ContentType="application/vnd.openxmlformats-officedocument.presentationml.tags+xml"/>
  <Override PartName="/ppt/notesSlides/notesSlide2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6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tags/tag9.xml" ContentType="application/vnd.openxmlformats-officedocument.presentationml.tags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05"/>
  </p:notesMasterIdLst>
  <p:sldIdLst>
    <p:sldId id="261" r:id="rId4"/>
    <p:sldId id="257" r:id="rId5"/>
    <p:sldId id="263" r:id="rId6"/>
    <p:sldId id="260" r:id="rId7"/>
    <p:sldId id="337" r:id="rId8"/>
    <p:sldId id="265" r:id="rId9"/>
    <p:sldId id="266" r:id="rId10"/>
    <p:sldId id="268" r:id="rId11"/>
    <p:sldId id="267" r:id="rId12"/>
    <p:sldId id="271" r:id="rId13"/>
    <p:sldId id="719" r:id="rId14"/>
    <p:sldId id="372" r:id="rId15"/>
    <p:sldId id="472" r:id="rId16"/>
    <p:sldId id="273" r:id="rId17"/>
    <p:sldId id="473" r:id="rId18"/>
    <p:sldId id="270" r:id="rId19"/>
    <p:sldId id="376" r:id="rId20"/>
    <p:sldId id="275" r:id="rId21"/>
    <p:sldId id="277" r:id="rId22"/>
    <p:sldId id="280" r:id="rId23"/>
    <p:sldId id="281" r:id="rId24"/>
    <p:sldId id="278" r:id="rId25"/>
    <p:sldId id="279" r:id="rId26"/>
    <p:sldId id="282" r:id="rId27"/>
    <p:sldId id="283" r:id="rId28"/>
    <p:sldId id="284" r:id="rId29"/>
    <p:sldId id="287" r:id="rId30"/>
    <p:sldId id="286" r:id="rId31"/>
    <p:sldId id="290" r:id="rId32"/>
    <p:sldId id="374" r:id="rId33"/>
    <p:sldId id="718" r:id="rId34"/>
    <p:sldId id="373" r:id="rId35"/>
    <p:sldId id="291" r:id="rId36"/>
    <p:sldId id="293" r:id="rId37"/>
    <p:sldId id="297" r:id="rId38"/>
    <p:sldId id="298" r:id="rId39"/>
    <p:sldId id="299" r:id="rId40"/>
    <p:sldId id="300" r:id="rId41"/>
    <p:sldId id="302" r:id="rId42"/>
    <p:sldId id="301" r:id="rId43"/>
    <p:sldId id="305" r:id="rId44"/>
    <p:sldId id="304" r:id="rId45"/>
    <p:sldId id="307" r:id="rId46"/>
    <p:sldId id="306" r:id="rId47"/>
    <p:sldId id="303" r:id="rId48"/>
    <p:sldId id="308" r:id="rId49"/>
    <p:sldId id="310" r:id="rId50"/>
    <p:sldId id="309" r:id="rId51"/>
    <p:sldId id="311" r:id="rId52"/>
    <p:sldId id="378" r:id="rId53"/>
    <p:sldId id="313" r:id="rId54"/>
    <p:sldId id="315" r:id="rId55"/>
    <p:sldId id="316" r:id="rId56"/>
    <p:sldId id="317" r:id="rId57"/>
    <p:sldId id="318" r:id="rId58"/>
    <p:sldId id="319" r:id="rId59"/>
    <p:sldId id="321" r:id="rId60"/>
    <p:sldId id="320" r:id="rId61"/>
    <p:sldId id="323" r:id="rId62"/>
    <p:sldId id="326" r:id="rId63"/>
    <p:sldId id="327" r:id="rId64"/>
    <p:sldId id="329" r:id="rId65"/>
    <p:sldId id="330" r:id="rId66"/>
    <p:sldId id="324" r:id="rId67"/>
    <p:sldId id="332" r:id="rId68"/>
    <p:sldId id="333" r:id="rId69"/>
    <p:sldId id="334" r:id="rId70"/>
    <p:sldId id="328" r:id="rId71"/>
    <p:sldId id="685" r:id="rId72"/>
    <p:sldId id="345" r:id="rId73"/>
    <p:sldId id="348" r:id="rId74"/>
    <p:sldId id="572" r:id="rId75"/>
    <p:sldId id="344" r:id="rId76"/>
    <p:sldId id="343" r:id="rId77"/>
    <p:sldId id="573" r:id="rId78"/>
    <p:sldId id="347" r:id="rId79"/>
    <p:sldId id="350" r:id="rId80"/>
    <p:sldId id="346" r:id="rId81"/>
    <p:sldId id="349" r:id="rId82"/>
    <p:sldId id="351" r:id="rId83"/>
    <p:sldId id="353" r:id="rId84"/>
    <p:sldId id="352" r:id="rId85"/>
    <p:sldId id="355" r:id="rId86"/>
    <p:sldId id="356" r:id="rId87"/>
    <p:sldId id="357" r:id="rId88"/>
    <p:sldId id="358" r:id="rId89"/>
    <p:sldId id="359" r:id="rId90"/>
    <p:sldId id="361" r:id="rId91"/>
    <p:sldId id="360" r:id="rId92"/>
    <p:sldId id="363" r:id="rId93"/>
    <p:sldId id="362" r:id="rId94"/>
    <p:sldId id="371" r:id="rId95"/>
    <p:sldId id="370" r:id="rId96"/>
    <p:sldId id="369" r:id="rId97"/>
    <p:sldId id="364" r:id="rId98"/>
    <p:sldId id="367" r:id="rId99"/>
    <p:sldId id="366" r:id="rId100"/>
    <p:sldId id="375" r:id="rId101"/>
    <p:sldId id="575" r:id="rId102"/>
    <p:sldId id="717" r:id="rId103"/>
    <p:sldId id="259" r:id="rId104"/>
  </p:sldIdLst>
  <p:sldSz cx="9144000" cy="6858000" type="screen4x3"/>
  <p:notesSz cx="6858000" cy="9144000"/>
  <p:custDataLst>
    <p:tags r:id="rId106"/>
  </p:custDataLst>
  <p:defaultTextStyle>
    <a:defPPr>
      <a:defRPr lang="zh-TW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A013DA1-11EB-4592-AB11-BC6320C475BF}">
          <p14:sldIdLst>
            <p14:sldId id="261"/>
            <p14:sldId id="257"/>
            <p14:sldId id="263"/>
            <p14:sldId id="260"/>
            <p14:sldId id="337"/>
            <p14:sldId id="265"/>
            <p14:sldId id="266"/>
            <p14:sldId id="268"/>
            <p14:sldId id="267"/>
            <p14:sldId id="271"/>
            <p14:sldId id="719"/>
            <p14:sldId id="372"/>
            <p14:sldId id="472"/>
            <p14:sldId id="273"/>
            <p14:sldId id="473"/>
            <p14:sldId id="270"/>
            <p14:sldId id="376"/>
            <p14:sldId id="275"/>
            <p14:sldId id="277"/>
            <p14:sldId id="280"/>
            <p14:sldId id="281"/>
            <p14:sldId id="278"/>
            <p14:sldId id="279"/>
            <p14:sldId id="282"/>
            <p14:sldId id="283"/>
            <p14:sldId id="284"/>
            <p14:sldId id="287"/>
            <p14:sldId id="286"/>
            <p14:sldId id="290"/>
            <p14:sldId id="374"/>
            <p14:sldId id="718"/>
            <p14:sldId id="373"/>
            <p14:sldId id="291"/>
            <p14:sldId id="293"/>
            <p14:sldId id="297"/>
            <p14:sldId id="298"/>
            <p14:sldId id="299"/>
            <p14:sldId id="300"/>
            <p14:sldId id="302"/>
            <p14:sldId id="301"/>
            <p14:sldId id="305"/>
            <p14:sldId id="304"/>
            <p14:sldId id="307"/>
            <p14:sldId id="306"/>
            <p14:sldId id="303"/>
            <p14:sldId id="308"/>
            <p14:sldId id="310"/>
            <p14:sldId id="309"/>
            <p14:sldId id="311"/>
            <p14:sldId id="378"/>
            <p14:sldId id="313"/>
            <p14:sldId id="315"/>
            <p14:sldId id="316"/>
            <p14:sldId id="317"/>
            <p14:sldId id="318"/>
            <p14:sldId id="319"/>
            <p14:sldId id="321"/>
            <p14:sldId id="320"/>
            <p14:sldId id="323"/>
            <p14:sldId id="326"/>
            <p14:sldId id="327"/>
            <p14:sldId id="329"/>
            <p14:sldId id="330"/>
            <p14:sldId id="324"/>
            <p14:sldId id="332"/>
            <p14:sldId id="333"/>
            <p14:sldId id="334"/>
            <p14:sldId id="328"/>
            <p14:sldId id="685"/>
            <p14:sldId id="345"/>
            <p14:sldId id="348"/>
            <p14:sldId id="572"/>
            <p14:sldId id="344"/>
            <p14:sldId id="343"/>
            <p14:sldId id="573"/>
            <p14:sldId id="347"/>
            <p14:sldId id="350"/>
            <p14:sldId id="346"/>
            <p14:sldId id="349"/>
            <p14:sldId id="351"/>
            <p14:sldId id="353"/>
            <p14:sldId id="352"/>
            <p14:sldId id="355"/>
            <p14:sldId id="356"/>
            <p14:sldId id="357"/>
            <p14:sldId id="358"/>
            <p14:sldId id="359"/>
            <p14:sldId id="361"/>
            <p14:sldId id="360"/>
            <p14:sldId id="363"/>
            <p14:sldId id="362"/>
            <p14:sldId id="371"/>
            <p14:sldId id="370"/>
            <p14:sldId id="369"/>
            <p14:sldId id="364"/>
            <p14:sldId id="367"/>
            <p14:sldId id="366"/>
            <p14:sldId id="375"/>
            <p14:sldId id="575"/>
            <p14:sldId id="717"/>
            <p14:sldId id="2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7E"/>
    <a:srgbClr val="6699FF"/>
    <a:srgbClr val="FF5050"/>
    <a:srgbClr val="FFCCFF"/>
    <a:srgbClr val="CCECFF"/>
    <a:srgbClr val="99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3" autoAdjust="0"/>
    <p:restoredTop sz="88839"/>
  </p:normalViewPr>
  <p:slideViewPr>
    <p:cSldViewPr showGuides="1">
      <p:cViewPr varScale="1">
        <p:scale>
          <a:sx n="97" d="100"/>
          <a:sy n="97" d="100"/>
        </p:scale>
        <p:origin x="2028" y="96"/>
      </p:cViewPr>
      <p:guideLst>
        <p:guide orient="horz" pos="2160"/>
        <p:guide pos="28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07" Type="http://schemas.openxmlformats.org/officeDocument/2006/relationships/presProps" Target="presProps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viewProps" Target="viewProps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tags" Target="tags/tag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theme" Target="theme/theme1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tableStyles" Target="tableStyle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A5A1E5A-9A35-4093-9BE2-5F3C6D3C3AF6}" type="datetimeFigureOut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  <a:t>2024/09/04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PMingLiU" panose="02020500000000000000" pitchFamily="18" charset="-120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PMingLiU" panose="02020500000000000000" pitchFamily="18" charset="-120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PMingLiU" panose="02020500000000000000" pitchFamily="18" charset="-120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PMingLiU" panose="02020500000000000000" pitchFamily="18" charset="-120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PMingLiU" panose="02020500000000000000" pitchFamily="18" charset="-120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/>
              <a:t>‹#›</a:t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PMingLiU" panose="02020500000000000000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PMingLiU" panose="02020500000000000000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PMingLiU" panose="02020500000000000000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PMingLiU" panose="02020500000000000000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PMingLiU" panose="02020500000000000000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674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1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595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2595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10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697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2698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12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697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2698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fld id="{9A0DB2DC-4C9A-4742-B13C-FB6460FD3503}" type="slidenum">
              <a:rPr lang="zh-CN" altLang="en-US" dirty="0">
                <a:solidFill>
                  <a:prstClr val="black"/>
                </a:solidFill>
              </a:rPr>
              <a:t>13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800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2800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14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800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2800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15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902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2902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16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3209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3210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17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3312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3312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18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341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341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19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3517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3517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20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776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177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2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36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36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21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372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372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22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382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38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23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3926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3926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24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4029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4029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25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4131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4131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26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4233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4234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27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4336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433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28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4438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4438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29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4541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454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30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878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1878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3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4643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464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32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4745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4746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33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4848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4848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34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462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5462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35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565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5565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36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667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5667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37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769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5770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38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872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5872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39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97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597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40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077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6077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41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981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198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4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17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617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42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28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628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43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38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638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44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486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6486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45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589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6589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46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691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6691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47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793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6794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48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896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689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49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998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6998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50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7101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710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51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083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208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5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7203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720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52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7305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7306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53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7408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7408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54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7510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7510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55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7613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7613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56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7715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7715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57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7817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7818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58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7920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7920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59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8022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8022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60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8125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8125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61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185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2186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6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8227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8227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62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8329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8330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63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8432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8432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64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853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853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65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8637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8637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66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873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873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67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884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884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68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9558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9558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69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9661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966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70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9968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9968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71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288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2288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7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9661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966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72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9763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976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73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9865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9866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74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9968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9968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75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0070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0070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76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0173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0173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77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0275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0275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78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0377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0378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79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0480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0480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80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0582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0582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81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390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2390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8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0685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0685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82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0787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0787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83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0992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0992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84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109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109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85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1197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1197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86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129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129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87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140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140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88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150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150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89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1606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1606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90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1709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1709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91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493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2493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9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1811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1811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92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1913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1914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93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2016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201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94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2118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2118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95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2221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222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96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2323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232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97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2425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2426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98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2425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2426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99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3005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3005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100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4343402"/>
            <a:ext cx="7772400" cy="1470025"/>
          </a:xfrm>
        </p:spPr>
        <p:txBody>
          <a:bodyPr/>
          <a:lstStyle>
            <a:lvl1pPr algn="ctr">
              <a:defRPr sz="4000">
                <a:latin typeface="Arial Black" panose="020B0A040201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867400"/>
            <a:ext cx="6400800" cy="533400"/>
          </a:xfrm>
        </p:spPr>
        <p:txBody>
          <a:bodyPr/>
          <a:lstStyle>
            <a:lvl1pPr marL="0" indent="0" algn="ctr">
              <a:buFontTx/>
              <a:buNone/>
              <a:defRPr sz="2000">
                <a:latin typeface="Arial Black" panose="020B0A04020102020204" pitchFamily="34" charset="0"/>
              </a:defRPr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457201"/>
            <a:ext cx="2057400" cy="566896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457201"/>
            <a:ext cx="6019800" cy="566896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600201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800600" y="1600201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67500" y="533401"/>
            <a:ext cx="1943100" cy="559276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533401"/>
            <a:ext cx="5676900" cy="559276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4343402"/>
            <a:ext cx="7772400" cy="1470025"/>
          </a:xfrm>
        </p:spPr>
        <p:txBody>
          <a:bodyPr/>
          <a:lstStyle>
            <a:lvl1pPr algn="ctr">
              <a:defRPr sz="4000">
                <a:latin typeface="Arial Black" panose="020B0A040201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867400"/>
            <a:ext cx="6400800" cy="533400"/>
          </a:xfrm>
        </p:spPr>
        <p:txBody>
          <a:bodyPr/>
          <a:lstStyle>
            <a:lvl1pPr marL="0" indent="0" algn="ctr">
              <a:buFontTx/>
              <a:buNone/>
              <a:defRPr sz="2000">
                <a:latin typeface="Arial Black" panose="020B0A04020102020204" pitchFamily="34" charset="0"/>
              </a:defRPr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3400" y="1600201"/>
            <a:ext cx="3886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0" y="1600201"/>
            <a:ext cx="3886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457201"/>
            <a:ext cx="2057400" cy="566896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457201"/>
            <a:ext cx="6019800" cy="566896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3400" y="1600201"/>
            <a:ext cx="3886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0" y="1600201"/>
            <a:ext cx="3886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533400" y="1600200"/>
            <a:ext cx="7924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055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kumimoji="0"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05550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0"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055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  <p:pic>
        <p:nvPicPr>
          <p:cNvPr id="1031" name="图片 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4938" y="125413"/>
            <a:ext cx="2532062" cy="712787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+mj-lt"/>
          <a:ea typeface="Microsoft JhengHei" panose="020B0604030504040204" pitchFamily="34" charset="-12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anose="020B0604020202020204" pitchFamily="34" charset="0"/>
          <a:ea typeface="Microsoft JhengHei" panose="020B0604030504040204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anose="020B0604020202020204" pitchFamily="34" charset="0"/>
          <a:ea typeface="Microsoft JhengHei" panose="020B0604030504040204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anose="020B0604020202020204" pitchFamily="34" charset="0"/>
          <a:ea typeface="Microsoft JhengHei" panose="020B0604030504040204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anose="020B0604020202020204" pitchFamily="34" charset="0"/>
          <a:ea typeface="Microsoft JhengHei" panose="020B0604030504040204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anose="020B0604020202020204" pitchFamily="34" charset="0"/>
          <a:ea typeface="Microsoft JhengHei" panose="020B0604030504040204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anose="020B0604020202020204" pitchFamily="34" charset="0"/>
          <a:ea typeface="Microsoft JhengHei" panose="020B0604030504040204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anose="020B0604020202020204" pitchFamily="34" charset="0"/>
          <a:ea typeface="Microsoft JhengHei" panose="020B0604030504040204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anose="020B0604020202020204" pitchFamily="34" charset="0"/>
          <a:ea typeface="Microsoft JhengHei" panose="020B0604030504040204" pitchFamily="34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Microsoft JhengHei" panose="020B0604030504040204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Microsoft JhengHei" panose="020B0604030504040204" pitchFamily="34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Microsoft JhengHei" panose="020B0604030504040204" pitchFamily="34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Microsoft JhengHei" panose="020B0604030504040204" pitchFamily="34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Microsoft JhengHei" panose="020B0604030504040204" pitchFamily="34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838200" y="533400"/>
            <a:ext cx="7772400" cy="8842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838200" y="1600200"/>
            <a:ext cx="77724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055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05550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055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+mj-lt"/>
          <a:ea typeface="Microsoft JhengHei" panose="020B0604030504040204" pitchFamily="34" charset="-12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anose="020B0604020202020204" pitchFamily="34" charset="0"/>
          <a:ea typeface="Microsoft JhengHei" panose="020B0604030504040204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anose="020B0604020202020204" pitchFamily="34" charset="0"/>
          <a:ea typeface="Microsoft JhengHei" panose="020B0604030504040204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anose="020B0604020202020204" pitchFamily="34" charset="0"/>
          <a:ea typeface="Microsoft JhengHei" panose="020B0604030504040204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anose="020B0604020202020204" pitchFamily="34" charset="0"/>
          <a:ea typeface="Microsoft JhengHei" panose="020B0604030504040204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anose="020B0604020202020204" pitchFamily="34" charset="0"/>
          <a:ea typeface="Microsoft JhengHei" panose="020B0604030504040204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anose="020B0604020202020204" pitchFamily="34" charset="0"/>
          <a:ea typeface="Microsoft JhengHei" panose="020B0604030504040204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anose="020B0604020202020204" pitchFamily="34" charset="0"/>
          <a:ea typeface="Microsoft JhengHei" panose="020B0604030504040204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anose="020B0604020202020204" pitchFamily="34" charset="0"/>
          <a:ea typeface="Microsoft JhengHei" panose="020B0604030504040204" pitchFamily="34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Microsoft JhengHei" panose="020B0604030504040204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Microsoft JhengHei" panose="020B0604030504040204" pitchFamily="34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Microsoft JhengHei" panose="020B0604030504040204" pitchFamily="34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Microsoft JhengHei" panose="020B0604030504040204" pitchFamily="34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Microsoft JhengHei" panose="020B0604030504040204" pitchFamily="34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3075" name="Rectangle 3"/>
          <p:cNvSpPr>
            <a:spLocks noGrp="1"/>
          </p:cNvSpPr>
          <p:nvPr>
            <p:ph type="body" idx="1"/>
          </p:nvPr>
        </p:nvSpPr>
        <p:spPr>
          <a:xfrm>
            <a:off x="533400" y="1600200"/>
            <a:ext cx="7924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055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kumimoji="0"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05550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0"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0555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TW" dirty="0">
                <a:latin typeface="Arial" panose="020B0604020202020204" pitchFamily="34" charset="0"/>
              </a:rPr>
              <a:t>‹#›</a:t>
            </a:fld>
            <a:endParaRPr lang="en-US" altLang="zh-TW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anose="020B0604020202020204" pitchFamily="34" charset="0"/>
          <a:ea typeface="PMingLiU" panose="02020500000000000000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anose="020B0604020202020204" pitchFamily="34" charset="0"/>
          <a:ea typeface="PMingLiU" panose="02020500000000000000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anose="020B0604020202020204" pitchFamily="34" charset="0"/>
          <a:ea typeface="PMingLiU" panose="02020500000000000000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anose="020B0604020202020204" pitchFamily="34" charset="0"/>
          <a:ea typeface="PMingLiU" panose="02020500000000000000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anose="020B0604020202020204" pitchFamily="34" charset="0"/>
          <a:ea typeface="PMingLiU" panose="02020500000000000000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anose="020B0604020202020204" pitchFamily="34" charset="0"/>
          <a:ea typeface="PMingLiU" panose="02020500000000000000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anose="020B0604020202020204" pitchFamily="34" charset="0"/>
          <a:ea typeface="PMingLiU" panose="02020500000000000000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anose="020B0604020202020204" pitchFamily="34" charset="0"/>
          <a:ea typeface="PMingLiU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70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9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6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09.png"/><Relationship Id="rId9" Type="http://schemas.openxmlformats.org/officeDocument/2006/relationships/image" Target="../media/image11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1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9.xml"/><Relationship Id="rId4" Type="http://schemas.openxmlformats.org/officeDocument/2006/relationships/image" Target="../media/image122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jpeg"/><Relationship Id="rId4" Type="http://schemas.openxmlformats.org/officeDocument/2006/relationships/image" Target="../media/image13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6.png"/><Relationship Id="rId7" Type="http://schemas.openxmlformats.org/officeDocument/2006/relationships/image" Target="../media/image158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Relationship Id="rId9" Type="http://schemas.openxmlformats.org/officeDocument/2006/relationships/image" Target="../media/image16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4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9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68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>
            <a:off x="0" y="3368188"/>
            <a:ext cx="9143999" cy="101566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48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玩转图书馆</a:t>
            </a:r>
          </a:p>
        </p:txBody>
      </p:sp>
      <p:sp>
        <p:nvSpPr>
          <p:cNvPr id="8" name="文本框 2"/>
          <p:cNvSpPr txBox="1"/>
          <p:nvPr/>
        </p:nvSpPr>
        <p:spPr bwMode="auto">
          <a:xfrm>
            <a:off x="2628899" y="4858218"/>
            <a:ext cx="38862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2800" b="1" kern="1200" cap="none" spc="300" normalizeH="0" baseline="0" noProof="0" dirty="0">
                <a:solidFill>
                  <a:srgbClr val="00487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新生入馆教育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6" y="-28574"/>
            <a:ext cx="914241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36"/>
          <p:cNvSpPr txBox="1"/>
          <p:nvPr/>
        </p:nvSpPr>
        <p:spPr>
          <a:xfrm>
            <a:off x="228600" y="3552825"/>
            <a:ext cx="503238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fontAlgn="auto"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2000" kern="1200" cap="none" spc="0" normalizeH="0" baseline="0" noProof="0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+mn-ea"/>
                <a:sym typeface="+mn-lt"/>
              </a:rPr>
              <a:t>大</a:t>
            </a:r>
            <a:endParaRPr kumimoji="1" lang="en-US" altLang="zh-CN" sz="2000" kern="1200" cap="none" spc="0" normalizeH="0" baseline="0" noProof="0" dirty="0">
              <a:solidFill>
                <a:schemeClr val="accent2"/>
              </a:solidFill>
              <a:latin typeface="Arial Narrow" panose="020B0606020202030204" pitchFamily="34" charset="0"/>
              <a:ea typeface="微软雅黑" panose="020B0503020204020204" pitchFamily="34" charset="-122"/>
              <a:cs typeface="+mn-ea"/>
              <a:sym typeface="+mn-lt"/>
            </a:endParaRPr>
          </a:p>
          <a:p>
            <a:pPr marR="0" defTabSz="914400" fontAlgn="auto"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2000" kern="1200" cap="none" spc="0" normalizeH="0" baseline="0" noProof="0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+mn-ea"/>
                <a:sym typeface="+mn-lt"/>
              </a:rPr>
              <a:t>学</a:t>
            </a:r>
            <a:endParaRPr kumimoji="1" lang="en-US" altLang="zh-CN" sz="2000" kern="1200" cap="none" spc="0" normalizeH="0" baseline="0" noProof="0" dirty="0">
              <a:solidFill>
                <a:schemeClr val="accent2"/>
              </a:solidFill>
              <a:latin typeface="Arial Narrow" panose="020B0606020202030204" pitchFamily="34" charset="0"/>
              <a:ea typeface="微软雅黑" panose="020B0503020204020204" pitchFamily="34" charset="-122"/>
              <a:cs typeface="+mn-ea"/>
              <a:sym typeface="+mn-lt"/>
            </a:endParaRPr>
          </a:p>
          <a:p>
            <a:pPr marR="0" defTabSz="914400" fontAlgn="auto"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2000" kern="1200" cap="none" spc="0" normalizeH="0" baseline="0" noProof="0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+mn-ea"/>
                <a:sym typeface="+mn-lt"/>
              </a:rPr>
              <a:t>城</a:t>
            </a:r>
            <a:endParaRPr kumimoji="1" lang="en-US" altLang="zh-CN" sz="2000" kern="1200" cap="none" spc="0" normalizeH="0" baseline="0" noProof="0" dirty="0">
              <a:solidFill>
                <a:schemeClr val="accent2"/>
              </a:solidFill>
              <a:latin typeface="Arial Narrow" panose="020B0606020202030204" pitchFamily="34" charset="0"/>
              <a:ea typeface="微软雅黑" panose="020B0503020204020204" pitchFamily="34" charset="-122"/>
              <a:cs typeface="+mn-ea"/>
              <a:sym typeface="+mn-lt"/>
            </a:endParaRPr>
          </a:p>
          <a:p>
            <a:pPr marR="0" defTabSz="914400" fontAlgn="auto"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2000" kern="1200" cap="none" spc="0" normalizeH="0" baseline="0" noProof="0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+mn-ea"/>
                <a:sym typeface="+mn-lt"/>
              </a:rPr>
              <a:t>分</a:t>
            </a:r>
            <a:endParaRPr kumimoji="1" lang="en-US" altLang="zh-CN" sz="2000" kern="1200" cap="none" spc="0" normalizeH="0" baseline="0" noProof="0" dirty="0">
              <a:solidFill>
                <a:schemeClr val="accent2"/>
              </a:solidFill>
              <a:latin typeface="Arial Narrow" panose="020B0606020202030204" pitchFamily="34" charset="0"/>
              <a:ea typeface="微软雅黑" panose="020B0503020204020204" pitchFamily="34" charset="-122"/>
              <a:cs typeface="+mn-ea"/>
              <a:sym typeface="+mn-lt"/>
            </a:endParaRPr>
          </a:p>
          <a:p>
            <a:pPr marR="0" defTabSz="914400" fontAlgn="auto"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2000" kern="1200" cap="none" spc="0" normalizeH="0" baseline="0" noProof="0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+mn-ea"/>
                <a:sym typeface="+mn-lt"/>
              </a:rPr>
              <a:t>馆</a:t>
            </a:r>
          </a:p>
        </p:txBody>
      </p:sp>
      <p:sp>
        <p:nvSpPr>
          <p:cNvPr id="9" name="文本框 10"/>
          <p:cNvSpPr txBox="1"/>
          <p:nvPr/>
        </p:nvSpPr>
        <p:spPr>
          <a:xfrm>
            <a:off x="911225" y="2614613"/>
            <a:ext cx="889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en-US" altLang="zh-CN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1</a:t>
            </a:r>
            <a:r>
              <a:rPr kumimoji="1" lang="zh-CN" altLang="en-US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楼</a:t>
            </a:r>
          </a:p>
        </p:txBody>
      </p:sp>
      <p:sp>
        <p:nvSpPr>
          <p:cNvPr id="27" name="任意多边形 26"/>
          <p:cNvSpPr/>
          <p:nvPr/>
        </p:nvSpPr>
        <p:spPr>
          <a:xfrm rot="5400000">
            <a:off x="1177131" y="2353469"/>
            <a:ext cx="461963" cy="993775"/>
          </a:xfrm>
          <a:custGeom>
            <a:avLst/>
            <a:gdLst>
              <a:gd name="connsiteX0" fmla="*/ 770660 w 826161"/>
              <a:gd name="connsiteY0" fmla="*/ 940604 h 940604"/>
              <a:gd name="connsiteX1" fmla="*/ 55501 w 826161"/>
              <a:gd name="connsiteY1" fmla="*/ 940604 h 940604"/>
              <a:gd name="connsiteX2" fmla="*/ 0 w 826161"/>
              <a:gd name="connsiteY2" fmla="*/ 885103 h 940604"/>
              <a:gd name="connsiteX3" fmla="*/ 0 w 826161"/>
              <a:gd name="connsiteY3" fmla="*/ 169944 h 940604"/>
              <a:gd name="connsiteX4" fmla="*/ 55501 w 826161"/>
              <a:gd name="connsiteY4" fmla="*/ 114443 h 940604"/>
              <a:gd name="connsiteX5" fmla="*/ 346704 w 826161"/>
              <a:gd name="connsiteY5" fmla="*/ 114443 h 940604"/>
              <a:gd name="connsiteX6" fmla="*/ 413081 w 826161"/>
              <a:gd name="connsiteY6" fmla="*/ 0 h 940604"/>
              <a:gd name="connsiteX7" fmla="*/ 479458 w 826161"/>
              <a:gd name="connsiteY7" fmla="*/ 114443 h 940604"/>
              <a:gd name="connsiteX8" fmla="*/ 770660 w 826161"/>
              <a:gd name="connsiteY8" fmla="*/ 114443 h 940604"/>
              <a:gd name="connsiteX9" fmla="*/ 826161 w 826161"/>
              <a:gd name="connsiteY9" fmla="*/ 169944 h 940604"/>
              <a:gd name="connsiteX10" fmla="*/ 826161 w 826161"/>
              <a:gd name="connsiteY10" fmla="*/ 885103 h 940604"/>
              <a:gd name="connsiteX11" fmla="*/ 770660 w 826161"/>
              <a:gd name="connsiteY11" fmla="*/ 940604 h 94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6161" h="940604">
                <a:moveTo>
                  <a:pt x="770660" y="940604"/>
                </a:moveTo>
                <a:lnTo>
                  <a:pt x="55501" y="940604"/>
                </a:lnTo>
                <a:cubicBezTo>
                  <a:pt x="24849" y="940604"/>
                  <a:pt x="0" y="915755"/>
                  <a:pt x="0" y="885103"/>
                </a:cubicBezTo>
                <a:lnTo>
                  <a:pt x="0" y="169944"/>
                </a:lnTo>
                <a:cubicBezTo>
                  <a:pt x="0" y="139292"/>
                  <a:pt x="24849" y="114443"/>
                  <a:pt x="55501" y="114443"/>
                </a:cubicBezTo>
                <a:lnTo>
                  <a:pt x="346704" y="114443"/>
                </a:lnTo>
                <a:lnTo>
                  <a:pt x="413081" y="0"/>
                </a:lnTo>
                <a:lnTo>
                  <a:pt x="479458" y="114443"/>
                </a:lnTo>
                <a:lnTo>
                  <a:pt x="770660" y="114443"/>
                </a:lnTo>
                <a:cubicBezTo>
                  <a:pt x="801312" y="114443"/>
                  <a:pt x="826161" y="139292"/>
                  <a:pt x="826161" y="169944"/>
                </a:cubicBezTo>
                <a:lnTo>
                  <a:pt x="826161" y="885103"/>
                </a:lnTo>
                <a:cubicBezTo>
                  <a:pt x="826161" y="915755"/>
                  <a:pt x="801312" y="940604"/>
                  <a:pt x="770660" y="940604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6" descr="C:\Users\dxcqt1\Desktop\640.png6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799" y="304800"/>
            <a:ext cx="2667000" cy="1778000"/>
          </a:xfrm>
          <a:prstGeom prst="round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47" name="直接连接符 46"/>
          <p:cNvCxnSpPr/>
          <p:nvPr/>
        </p:nvCxnSpPr>
        <p:spPr>
          <a:xfrm>
            <a:off x="1905000" y="3354388"/>
            <a:ext cx="5554663" cy="46038"/>
          </a:xfrm>
          <a:prstGeom prst="line">
            <a:avLst/>
          </a:prstGeom>
          <a:ln w="25400">
            <a:solidFill>
              <a:schemeClr val="accent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/>
          <p:cNvSpPr/>
          <p:nvPr/>
        </p:nvSpPr>
        <p:spPr>
          <a:xfrm>
            <a:off x="1879600" y="2232025"/>
            <a:ext cx="6121400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CBAE4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总服务台：借还、咨询、证件办理、馆际互借等人工服务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4CBAE4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方正静蕾简体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CBAE4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报刊阅览室：现期期刊和报纸阅览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CBAE4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自助服务区：自助借还、打印、复印、扫描等自助服务        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4CBAE4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方正静蕾简体" pitchFamily="2" charset="-122"/>
            </a:endParaRPr>
          </a:p>
          <a:p>
            <a:pPr>
              <a:defRPr/>
            </a:pPr>
            <a:r>
              <a:rPr kumimoji="1" lang="zh-CN" altLang="en-US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知识共享区：免费上机 </a:t>
            </a:r>
            <a:r>
              <a:rPr kumimoji="1" lang="en-US" altLang="zh-CN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|</a:t>
            </a:r>
            <a:r>
              <a:rPr kumimoji="1" lang="zh-CN" altLang="en-US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悦读啡语书吧：咖啡饮品，休闲刊物</a:t>
            </a:r>
          </a:p>
        </p:txBody>
      </p:sp>
      <p:cxnSp>
        <p:nvCxnSpPr>
          <p:cNvPr id="54" name="直接连接符 53"/>
          <p:cNvCxnSpPr/>
          <p:nvPr/>
        </p:nvCxnSpPr>
        <p:spPr>
          <a:xfrm>
            <a:off x="1912938" y="2257425"/>
            <a:ext cx="7938" cy="4346575"/>
          </a:xfrm>
          <a:prstGeom prst="line">
            <a:avLst/>
          </a:prstGeom>
          <a:ln w="25400">
            <a:solidFill>
              <a:schemeClr val="accent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10"/>
          <p:cNvSpPr txBox="1"/>
          <p:nvPr/>
        </p:nvSpPr>
        <p:spPr>
          <a:xfrm>
            <a:off x="911225" y="3584575"/>
            <a:ext cx="889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en-US" altLang="zh-CN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2</a:t>
            </a:r>
            <a:r>
              <a:rPr kumimoji="1" lang="zh-CN" altLang="en-US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楼</a:t>
            </a:r>
          </a:p>
        </p:txBody>
      </p:sp>
      <p:cxnSp>
        <p:nvCxnSpPr>
          <p:cNvPr id="59" name="直接连接符 58"/>
          <p:cNvCxnSpPr/>
          <p:nvPr/>
        </p:nvCxnSpPr>
        <p:spPr>
          <a:xfrm>
            <a:off x="1905000" y="4346575"/>
            <a:ext cx="5562600" cy="22225"/>
          </a:xfrm>
          <a:prstGeom prst="line">
            <a:avLst/>
          </a:prstGeom>
          <a:ln w="25400">
            <a:solidFill>
              <a:schemeClr val="accent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 59"/>
          <p:cNvSpPr/>
          <p:nvPr/>
        </p:nvSpPr>
        <p:spPr>
          <a:xfrm>
            <a:off x="1879600" y="3432175"/>
            <a:ext cx="612140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ts val="600"/>
              </a:spcBef>
              <a:buNone/>
            </a:pPr>
            <a:r>
              <a:rPr lang="zh-CN" altLang="en-US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社会科学书库（</a:t>
            </a:r>
            <a:r>
              <a:rPr lang="en-US" altLang="zh-CN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1</a:t>
            </a:r>
            <a:r>
              <a:rPr lang="zh-CN" altLang="en-US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）（</a:t>
            </a:r>
            <a:r>
              <a:rPr lang="en-US" altLang="zh-CN" sz="1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A-D</a:t>
            </a:r>
            <a:r>
              <a:rPr lang="zh-CN" altLang="en-US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类）</a:t>
            </a:r>
            <a:r>
              <a:rPr lang="en-US" altLang="zh-CN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| </a:t>
            </a:r>
            <a:r>
              <a:rPr lang="zh-CN" altLang="en-US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社会科学书库（</a:t>
            </a:r>
            <a:r>
              <a:rPr lang="en-US" altLang="zh-CN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2</a:t>
            </a:r>
            <a:r>
              <a:rPr lang="zh-CN" altLang="en-US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）（</a:t>
            </a:r>
            <a:r>
              <a:rPr lang="en-US" altLang="zh-CN" sz="1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E-G</a:t>
            </a:r>
            <a:r>
              <a:rPr lang="zh-CN" altLang="en-US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类）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社会科学书库（</a:t>
            </a:r>
            <a:r>
              <a:rPr lang="en-US" altLang="zh-CN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3</a:t>
            </a:r>
            <a:r>
              <a:rPr lang="zh-CN" altLang="en-US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）（</a:t>
            </a:r>
            <a:r>
              <a:rPr lang="en-US" altLang="zh-CN" sz="1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I-K</a:t>
            </a:r>
            <a:r>
              <a:rPr lang="zh-CN" altLang="en-US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类）</a:t>
            </a:r>
            <a:r>
              <a:rPr lang="en-US" altLang="zh-CN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| </a:t>
            </a:r>
            <a:r>
              <a:rPr lang="zh-CN" altLang="en-US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语言、文字书库（</a:t>
            </a:r>
            <a:r>
              <a:rPr lang="en-US" altLang="zh-CN" sz="1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H</a:t>
            </a:r>
            <a:r>
              <a:rPr lang="zh-CN" altLang="en-US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类）           自然科学书库（</a:t>
            </a:r>
            <a:r>
              <a:rPr lang="en-US" altLang="zh-CN" sz="1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N-Q, S-V,X,Z</a:t>
            </a:r>
            <a:r>
              <a:rPr lang="zh-CN" altLang="en-US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类）</a:t>
            </a:r>
            <a:endParaRPr lang="zh-CN" altLang="en-US" sz="1800" b="1" dirty="0">
              <a:solidFill>
                <a:srgbClr val="4CBAE4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</p:txBody>
      </p:sp>
      <p:sp>
        <p:nvSpPr>
          <p:cNvPr id="61" name="任意多边形 60"/>
          <p:cNvSpPr/>
          <p:nvPr/>
        </p:nvSpPr>
        <p:spPr>
          <a:xfrm rot="5400000">
            <a:off x="1180306" y="3318669"/>
            <a:ext cx="461963" cy="993775"/>
          </a:xfrm>
          <a:custGeom>
            <a:avLst/>
            <a:gdLst>
              <a:gd name="connsiteX0" fmla="*/ 770660 w 826161"/>
              <a:gd name="connsiteY0" fmla="*/ 940604 h 940604"/>
              <a:gd name="connsiteX1" fmla="*/ 55501 w 826161"/>
              <a:gd name="connsiteY1" fmla="*/ 940604 h 940604"/>
              <a:gd name="connsiteX2" fmla="*/ 0 w 826161"/>
              <a:gd name="connsiteY2" fmla="*/ 885103 h 940604"/>
              <a:gd name="connsiteX3" fmla="*/ 0 w 826161"/>
              <a:gd name="connsiteY3" fmla="*/ 169944 h 940604"/>
              <a:gd name="connsiteX4" fmla="*/ 55501 w 826161"/>
              <a:gd name="connsiteY4" fmla="*/ 114443 h 940604"/>
              <a:gd name="connsiteX5" fmla="*/ 346704 w 826161"/>
              <a:gd name="connsiteY5" fmla="*/ 114443 h 940604"/>
              <a:gd name="connsiteX6" fmla="*/ 413081 w 826161"/>
              <a:gd name="connsiteY6" fmla="*/ 0 h 940604"/>
              <a:gd name="connsiteX7" fmla="*/ 479458 w 826161"/>
              <a:gd name="connsiteY7" fmla="*/ 114443 h 940604"/>
              <a:gd name="connsiteX8" fmla="*/ 770660 w 826161"/>
              <a:gd name="connsiteY8" fmla="*/ 114443 h 940604"/>
              <a:gd name="connsiteX9" fmla="*/ 826161 w 826161"/>
              <a:gd name="connsiteY9" fmla="*/ 169944 h 940604"/>
              <a:gd name="connsiteX10" fmla="*/ 826161 w 826161"/>
              <a:gd name="connsiteY10" fmla="*/ 885103 h 940604"/>
              <a:gd name="connsiteX11" fmla="*/ 770660 w 826161"/>
              <a:gd name="connsiteY11" fmla="*/ 940604 h 94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6161" h="940604">
                <a:moveTo>
                  <a:pt x="770660" y="940604"/>
                </a:moveTo>
                <a:lnTo>
                  <a:pt x="55501" y="940604"/>
                </a:lnTo>
                <a:cubicBezTo>
                  <a:pt x="24849" y="940604"/>
                  <a:pt x="0" y="915755"/>
                  <a:pt x="0" y="885103"/>
                </a:cubicBezTo>
                <a:lnTo>
                  <a:pt x="0" y="169944"/>
                </a:lnTo>
                <a:cubicBezTo>
                  <a:pt x="0" y="139292"/>
                  <a:pt x="24849" y="114443"/>
                  <a:pt x="55501" y="114443"/>
                </a:cubicBezTo>
                <a:lnTo>
                  <a:pt x="346704" y="114443"/>
                </a:lnTo>
                <a:lnTo>
                  <a:pt x="413081" y="0"/>
                </a:lnTo>
                <a:lnTo>
                  <a:pt x="479458" y="114443"/>
                </a:lnTo>
                <a:lnTo>
                  <a:pt x="770660" y="114443"/>
                </a:lnTo>
                <a:cubicBezTo>
                  <a:pt x="801312" y="114443"/>
                  <a:pt x="826161" y="139292"/>
                  <a:pt x="826161" y="169944"/>
                </a:cubicBezTo>
                <a:lnTo>
                  <a:pt x="826161" y="885103"/>
                </a:lnTo>
                <a:cubicBezTo>
                  <a:pt x="826161" y="915755"/>
                  <a:pt x="801312" y="940604"/>
                  <a:pt x="770660" y="940604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4" name="文本框 10"/>
          <p:cNvSpPr txBox="1"/>
          <p:nvPr/>
        </p:nvSpPr>
        <p:spPr>
          <a:xfrm>
            <a:off x="914400" y="4651375"/>
            <a:ext cx="889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en-US" altLang="zh-CN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3</a:t>
            </a:r>
            <a:r>
              <a:rPr kumimoji="1" lang="zh-CN" altLang="en-US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楼</a:t>
            </a:r>
          </a:p>
        </p:txBody>
      </p:sp>
      <p:cxnSp>
        <p:nvCxnSpPr>
          <p:cNvPr id="65" name="直接连接符 64"/>
          <p:cNvCxnSpPr/>
          <p:nvPr/>
        </p:nvCxnSpPr>
        <p:spPr>
          <a:xfrm>
            <a:off x="1908175" y="5413375"/>
            <a:ext cx="5551488" cy="46038"/>
          </a:xfrm>
          <a:prstGeom prst="line">
            <a:avLst/>
          </a:prstGeom>
          <a:ln w="25400">
            <a:solidFill>
              <a:schemeClr val="accent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/>
          <p:cNvSpPr/>
          <p:nvPr/>
        </p:nvSpPr>
        <p:spPr>
          <a:xfrm>
            <a:off x="1882775" y="4422775"/>
            <a:ext cx="6121400" cy="984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ts val="600"/>
              </a:spcBef>
              <a:buNone/>
            </a:pPr>
            <a:r>
              <a:rPr lang="zh-CN" altLang="en-US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中医学书库：</a:t>
            </a:r>
            <a:r>
              <a:rPr lang="en-US" altLang="zh-CN" sz="1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R2</a:t>
            </a:r>
            <a:r>
              <a:rPr lang="zh-CN" altLang="en-US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中医类</a:t>
            </a:r>
            <a:endParaRPr lang="en-US" altLang="zh-CN" sz="1600" dirty="0">
              <a:solidFill>
                <a:srgbClr val="4CBAE4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  <a:p>
            <a:pPr marL="0" lvl="0" indent="0" eaLnBrk="1" hangingPunct="1">
              <a:spcBef>
                <a:spcPts val="600"/>
              </a:spcBef>
              <a:buNone/>
            </a:pPr>
            <a:r>
              <a:rPr lang="zh-CN" altLang="en-US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图书保存本库  </a:t>
            </a:r>
            <a:endParaRPr lang="en-US" altLang="zh-CN" sz="1600" dirty="0">
              <a:solidFill>
                <a:srgbClr val="4CBAE4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  <a:p>
            <a:pPr marL="0" lvl="0" indent="0" eaLnBrk="1" hangingPunct="1">
              <a:spcBef>
                <a:spcPts val="600"/>
              </a:spcBef>
              <a:buNone/>
            </a:pPr>
            <a:r>
              <a:rPr lang="zh-CN" altLang="en-US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艺海堂</a:t>
            </a:r>
          </a:p>
        </p:txBody>
      </p:sp>
      <p:sp>
        <p:nvSpPr>
          <p:cNvPr id="67" name="任意多边形 66"/>
          <p:cNvSpPr/>
          <p:nvPr/>
        </p:nvSpPr>
        <p:spPr>
          <a:xfrm rot="5400000">
            <a:off x="1180306" y="4385469"/>
            <a:ext cx="461963" cy="993775"/>
          </a:xfrm>
          <a:custGeom>
            <a:avLst/>
            <a:gdLst>
              <a:gd name="connsiteX0" fmla="*/ 770660 w 826161"/>
              <a:gd name="connsiteY0" fmla="*/ 940604 h 940604"/>
              <a:gd name="connsiteX1" fmla="*/ 55501 w 826161"/>
              <a:gd name="connsiteY1" fmla="*/ 940604 h 940604"/>
              <a:gd name="connsiteX2" fmla="*/ 0 w 826161"/>
              <a:gd name="connsiteY2" fmla="*/ 885103 h 940604"/>
              <a:gd name="connsiteX3" fmla="*/ 0 w 826161"/>
              <a:gd name="connsiteY3" fmla="*/ 169944 h 940604"/>
              <a:gd name="connsiteX4" fmla="*/ 55501 w 826161"/>
              <a:gd name="connsiteY4" fmla="*/ 114443 h 940604"/>
              <a:gd name="connsiteX5" fmla="*/ 346704 w 826161"/>
              <a:gd name="connsiteY5" fmla="*/ 114443 h 940604"/>
              <a:gd name="connsiteX6" fmla="*/ 413081 w 826161"/>
              <a:gd name="connsiteY6" fmla="*/ 0 h 940604"/>
              <a:gd name="connsiteX7" fmla="*/ 479458 w 826161"/>
              <a:gd name="connsiteY7" fmla="*/ 114443 h 940604"/>
              <a:gd name="connsiteX8" fmla="*/ 770660 w 826161"/>
              <a:gd name="connsiteY8" fmla="*/ 114443 h 940604"/>
              <a:gd name="connsiteX9" fmla="*/ 826161 w 826161"/>
              <a:gd name="connsiteY9" fmla="*/ 169944 h 940604"/>
              <a:gd name="connsiteX10" fmla="*/ 826161 w 826161"/>
              <a:gd name="connsiteY10" fmla="*/ 885103 h 940604"/>
              <a:gd name="connsiteX11" fmla="*/ 770660 w 826161"/>
              <a:gd name="connsiteY11" fmla="*/ 940604 h 94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6161" h="940604">
                <a:moveTo>
                  <a:pt x="770660" y="940604"/>
                </a:moveTo>
                <a:lnTo>
                  <a:pt x="55501" y="940604"/>
                </a:lnTo>
                <a:cubicBezTo>
                  <a:pt x="24849" y="940604"/>
                  <a:pt x="0" y="915755"/>
                  <a:pt x="0" y="885103"/>
                </a:cubicBezTo>
                <a:lnTo>
                  <a:pt x="0" y="169944"/>
                </a:lnTo>
                <a:cubicBezTo>
                  <a:pt x="0" y="139292"/>
                  <a:pt x="24849" y="114443"/>
                  <a:pt x="55501" y="114443"/>
                </a:cubicBezTo>
                <a:lnTo>
                  <a:pt x="346704" y="114443"/>
                </a:lnTo>
                <a:lnTo>
                  <a:pt x="413081" y="0"/>
                </a:lnTo>
                <a:lnTo>
                  <a:pt x="479458" y="114443"/>
                </a:lnTo>
                <a:lnTo>
                  <a:pt x="770660" y="114443"/>
                </a:lnTo>
                <a:cubicBezTo>
                  <a:pt x="801312" y="114443"/>
                  <a:pt x="826161" y="139292"/>
                  <a:pt x="826161" y="169944"/>
                </a:cubicBezTo>
                <a:lnTo>
                  <a:pt x="826161" y="885103"/>
                </a:lnTo>
                <a:cubicBezTo>
                  <a:pt x="826161" y="915755"/>
                  <a:pt x="801312" y="940604"/>
                  <a:pt x="770660" y="940604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0" name="文本框 10"/>
          <p:cNvSpPr txBox="1"/>
          <p:nvPr/>
        </p:nvSpPr>
        <p:spPr>
          <a:xfrm>
            <a:off x="914400" y="5794375"/>
            <a:ext cx="889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en-US" altLang="zh-CN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4</a:t>
            </a:r>
            <a:r>
              <a:rPr kumimoji="1" lang="zh-CN" altLang="en-US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楼</a:t>
            </a:r>
          </a:p>
        </p:txBody>
      </p:sp>
      <p:cxnSp>
        <p:nvCxnSpPr>
          <p:cNvPr id="71" name="直接连接符 70"/>
          <p:cNvCxnSpPr/>
          <p:nvPr/>
        </p:nvCxnSpPr>
        <p:spPr>
          <a:xfrm>
            <a:off x="1908175" y="6556375"/>
            <a:ext cx="5551488" cy="46038"/>
          </a:xfrm>
          <a:prstGeom prst="line">
            <a:avLst/>
          </a:prstGeom>
          <a:ln w="25400">
            <a:solidFill>
              <a:schemeClr val="accent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矩形 71"/>
          <p:cNvSpPr/>
          <p:nvPr/>
        </p:nvSpPr>
        <p:spPr>
          <a:xfrm>
            <a:off x="1882775" y="5565775"/>
            <a:ext cx="6121400" cy="13989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ts val="600"/>
              </a:spcBef>
              <a:buNone/>
            </a:pPr>
            <a:r>
              <a:rPr lang="zh-CN" altLang="en-US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医学书库（</a:t>
            </a:r>
            <a:r>
              <a:rPr lang="en-US" altLang="zh-CN" sz="18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R1-R9</a:t>
            </a:r>
            <a:r>
              <a:rPr lang="zh-CN" altLang="en-US" sz="18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）</a:t>
            </a:r>
            <a:r>
              <a:rPr lang="zh-CN" altLang="en-US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除</a:t>
            </a:r>
            <a:r>
              <a:rPr lang="zh-CN" altLang="en-US" sz="18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R2</a:t>
            </a:r>
            <a:r>
              <a:rPr lang="zh-CN" altLang="en-US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类</a:t>
            </a:r>
            <a:endParaRPr lang="en-US" altLang="zh-CN" sz="18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  <a:p>
            <a:pPr marL="0" lvl="0" indent="0" eaLnBrk="1" hangingPunct="1">
              <a:spcBef>
                <a:spcPts val="600"/>
              </a:spcBef>
              <a:buNone/>
            </a:pPr>
            <a:r>
              <a:rPr lang="zh-CN" altLang="en-US" sz="16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外文书库</a:t>
            </a:r>
            <a:endParaRPr lang="en-US" altLang="zh-CN" sz="1600" dirty="0">
              <a:solidFill>
                <a:srgbClr val="4CBAE4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zh-CN" altLang="en-US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特藏室 </a:t>
            </a:r>
            <a:r>
              <a:rPr lang="en-US" altLang="zh-CN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|</a:t>
            </a:r>
            <a:r>
              <a:rPr lang="zh-CN" altLang="zh-CN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古籍室</a:t>
            </a:r>
            <a:r>
              <a:rPr lang="en-US" altLang="zh-CN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|</a:t>
            </a:r>
            <a:r>
              <a:rPr lang="zh-CN" altLang="en-US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抗疫文献馆 </a:t>
            </a:r>
            <a:r>
              <a:rPr lang="en-US" altLang="zh-CN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|</a:t>
            </a:r>
            <a:r>
              <a:rPr lang="zh-CN" altLang="en-US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民国书库                                 </a:t>
            </a:r>
            <a:endParaRPr lang="en-US" altLang="zh-CN" sz="1800" dirty="0">
              <a:solidFill>
                <a:srgbClr val="4CBAE4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  <a:p>
            <a:pPr marL="0" lvl="0" indent="0" eaLnBrk="1" hangingPunct="1">
              <a:spcBef>
                <a:spcPts val="600"/>
              </a:spcBef>
              <a:buNone/>
            </a:pPr>
            <a:endParaRPr lang="zh-CN" altLang="en-US" sz="1800" b="1" dirty="0">
              <a:solidFill>
                <a:srgbClr val="4CBAE4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</p:txBody>
      </p:sp>
      <p:sp>
        <p:nvSpPr>
          <p:cNvPr id="73" name="任意多边形 72"/>
          <p:cNvSpPr/>
          <p:nvPr/>
        </p:nvSpPr>
        <p:spPr>
          <a:xfrm rot="5400000">
            <a:off x="1180306" y="5528469"/>
            <a:ext cx="461963" cy="993775"/>
          </a:xfrm>
          <a:custGeom>
            <a:avLst/>
            <a:gdLst>
              <a:gd name="connsiteX0" fmla="*/ 770660 w 826161"/>
              <a:gd name="connsiteY0" fmla="*/ 940604 h 940604"/>
              <a:gd name="connsiteX1" fmla="*/ 55501 w 826161"/>
              <a:gd name="connsiteY1" fmla="*/ 940604 h 940604"/>
              <a:gd name="connsiteX2" fmla="*/ 0 w 826161"/>
              <a:gd name="connsiteY2" fmla="*/ 885103 h 940604"/>
              <a:gd name="connsiteX3" fmla="*/ 0 w 826161"/>
              <a:gd name="connsiteY3" fmla="*/ 169944 h 940604"/>
              <a:gd name="connsiteX4" fmla="*/ 55501 w 826161"/>
              <a:gd name="connsiteY4" fmla="*/ 114443 h 940604"/>
              <a:gd name="connsiteX5" fmla="*/ 346704 w 826161"/>
              <a:gd name="connsiteY5" fmla="*/ 114443 h 940604"/>
              <a:gd name="connsiteX6" fmla="*/ 413081 w 826161"/>
              <a:gd name="connsiteY6" fmla="*/ 0 h 940604"/>
              <a:gd name="connsiteX7" fmla="*/ 479458 w 826161"/>
              <a:gd name="connsiteY7" fmla="*/ 114443 h 940604"/>
              <a:gd name="connsiteX8" fmla="*/ 770660 w 826161"/>
              <a:gd name="connsiteY8" fmla="*/ 114443 h 940604"/>
              <a:gd name="connsiteX9" fmla="*/ 826161 w 826161"/>
              <a:gd name="connsiteY9" fmla="*/ 169944 h 940604"/>
              <a:gd name="connsiteX10" fmla="*/ 826161 w 826161"/>
              <a:gd name="connsiteY10" fmla="*/ 885103 h 940604"/>
              <a:gd name="connsiteX11" fmla="*/ 770660 w 826161"/>
              <a:gd name="connsiteY11" fmla="*/ 940604 h 94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6161" h="940604">
                <a:moveTo>
                  <a:pt x="770660" y="940604"/>
                </a:moveTo>
                <a:lnTo>
                  <a:pt x="55501" y="940604"/>
                </a:lnTo>
                <a:cubicBezTo>
                  <a:pt x="24849" y="940604"/>
                  <a:pt x="0" y="915755"/>
                  <a:pt x="0" y="885103"/>
                </a:cubicBezTo>
                <a:lnTo>
                  <a:pt x="0" y="169944"/>
                </a:lnTo>
                <a:cubicBezTo>
                  <a:pt x="0" y="139292"/>
                  <a:pt x="24849" y="114443"/>
                  <a:pt x="55501" y="114443"/>
                </a:cubicBezTo>
                <a:lnTo>
                  <a:pt x="346704" y="114443"/>
                </a:lnTo>
                <a:lnTo>
                  <a:pt x="413081" y="0"/>
                </a:lnTo>
                <a:lnTo>
                  <a:pt x="479458" y="114443"/>
                </a:lnTo>
                <a:lnTo>
                  <a:pt x="770660" y="114443"/>
                </a:lnTo>
                <a:cubicBezTo>
                  <a:pt x="801312" y="114443"/>
                  <a:pt x="826161" y="139292"/>
                  <a:pt x="826161" y="169944"/>
                </a:cubicBezTo>
                <a:lnTo>
                  <a:pt x="826161" y="885103"/>
                </a:lnTo>
                <a:cubicBezTo>
                  <a:pt x="826161" y="915755"/>
                  <a:pt x="801312" y="940604"/>
                  <a:pt x="770660" y="940604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467600" y="2466748"/>
            <a:ext cx="1295400" cy="338138"/>
            <a:chOff x="6912770" y="2466748"/>
            <a:chExt cx="1295400" cy="338138"/>
          </a:xfrm>
        </p:grpSpPr>
        <p:sp>
          <p:nvSpPr>
            <p:cNvPr id="74" name="任意多边形 73"/>
            <p:cNvSpPr/>
            <p:nvPr/>
          </p:nvSpPr>
          <p:spPr>
            <a:xfrm rot="5400000" flipV="1">
              <a:off x="7435057" y="1997075"/>
              <a:ext cx="250825" cy="1295400"/>
            </a:xfrm>
            <a:custGeom>
              <a:avLst/>
              <a:gdLst>
                <a:gd name="connsiteX0" fmla="*/ 770660 w 826161"/>
                <a:gd name="connsiteY0" fmla="*/ 940604 h 940604"/>
                <a:gd name="connsiteX1" fmla="*/ 55501 w 826161"/>
                <a:gd name="connsiteY1" fmla="*/ 940604 h 940604"/>
                <a:gd name="connsiteX2" fmla="*/ 0 w 826161"/>
                <a:gd name="connsiteY2" fmla="*/ 885103 h 940604"/>
                <a:gd name="connsiteX3" fmla="*/ 0 w 826161"/>
                <a:gd name="connsiteY3" fmla="*/ 169944 h 940604"/>
                <a:gd name="connsiteX4" fmla="*/ 55501 w 826161"/>
                <a:gd name="connsiteY4" fmla="*/ 114443 h 940604"/>
                <a:gd name="connsiteX5" fmla="*/ 346704 w 826161"/>
                <a:gd name="connsiteY5" fmla="*/ 114443 h 940604"/>
                <a:gd name="connsiteX6" fmla="*/ 413081 w 826161"/>
                <a:gd name="connsiteY6" fmla="*/ 0 h 940604"/>
                <a:gd name="connsiteX7" fmla="*/ 479458 w 826161"/>
                <a:gd name="connsiteY7" fmla="*/ 114443 h 940604"/>
                <a:gd name="connsiteX8" fmla="*/ 770660 w 826161"/>
                <a:gd name="connsiteY8" fmla="*/ 114443 h 940604"/>
                <a:gd name="connsiteX9" fmla="*/ 826161 w 826161"/>
                <a:gd name="connsiteY9" fmla="*/ 169944 h 940604"/>
                <a:gd name="connsiteX10" fmla="*/ 826161 w 826161"/>
                <a:gd name="connsiteY10" fmla="*/ 885103 h 940604"/>
                <a:gd name="connsiteX11" fmla="*/ 770660 w 826161"/>
                <a:gd name="connsiteY11" fmla="*/ 940604 h 94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161" h="940604">
                  <a:moveTo>
                    <a:pt x="770660" y="940604"/>
                  </a:moveTo>
                  <a:lnTo>
                    <a:pt x="55501" y="940604"/>
                  </a:lnTo>
                  <a:cubicBezTo>
                    <a:pt x="24849" y="940604"/>
                    <a:pt x="0" y="915755"/>
                    <a:pt x="0" y="885103"/>
                  </a:cubicBezTo>
                  <a:lnTo>
                    <a:pt x="0" y="169944"/>
                  </a:lnTo>
                  <a:cubicBezTo>
                    <a:pt x="0" y="139292"/>
                    <a:pt x="24849" y="114443"/>
                    <a:pt x="55501" y="114443"/>
                  </a:cubicBezTo>
                  <a:lnTo>
                    <a:pt x="346704" y="114443"/>
                  </a:lnTo>
                  <a:lnTo>
                    <a:pt x="413081" y="0"/>
                  </a:lnTo>
                  <a:lnTo>
                    <a:pt x="479458" y="114443"/>
                  </a:lnTo>
                  <a:lnTo>
                    <a:pt x="770660" y="114443"/>
                  </a:lnTo>
                  <a:cubicBezTo>
                    <a:pt x="801312" y="114443"/>
                    <a:pt x="826161" y="139292"/>
                    <a:pt x="826161" y="169944"/>
                  </a:cubicBezTo>
                  <a:lnTo>
                    <a:pt x="826161" y="885103"/>
                  </a:lnTo>
                  <a:cubicBezTo>
                    <a:pt x="826161" y="915755"/>
                    <a:pt x="801312" y="940604"/>
                    <a:pt x="770660" y="940604"/>
                  </a:cubicBezTo>
                  <a:close/>
                </a:path>
              </a:pathLst>
            </a:cu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359" name="矩形 74"/>
            <p:cNvSpPr/>
            <p:nvPr/>
          </p:nvSpPr>
          <p:spPr>
            <a:xfrm>
              <a:off x="7102475" y="2466748"/>
              <a:ext cx="1011238" cy="33813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zh-CN" altLang="en-US" sz="1600" b="1" dirty="0">
                  <a:solidFill>
                    <a:srgbClr val="4CBAE4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仅供阅览</a:t>
              </a:r>
              <a:endParaRPr lang="en-US" altLang="zh-CN" sz="1600" b="1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endParaRPr>
            </a:p>
          </p:txBody>
        </p:sp>
      </p:grpSp>
      <p:sp>
        <p:nvSpPr>
          <p:cNvPr id="76" name="任意多边形 75"/>
          <p:cNvSpPr/>
          <p:nvPr/>
        </p:nvSpPr>
        <p:spPr>
          <a:xfrm rot="5400000" flipV="1">
            <a:off x="7656513" y="3241675"/>
            <a:ext cx="914400" cy="1295400"/>
          </a:xfrm>
          <a:custGeom>
            <a:avLst/>
            <a:gdLst>
              <a:gd name="connsiteX0" fmla="*/ 770660 w 826161"/>
              <a:gd name="connsiteY0" fmla="*/ 940604 h 940604"/>
              <a:gd name="connsiteX1" fmla="*/ 55501 w 826161"/>
              <a:gd name="connsiteY1" fmla="*/ 940604 h 940604"/>
              <a:gd name="connsiteX2" fmla="*/ 0 w 826161"/>
              <a:gd name="connsiteY2" fmla="*/ 885103 h 940604"/>
              <a:gd name="connsiteX3" fmla="*/ 0 w 826161"/>
              <a:gd name="connsiteY3" fmla="*/ 169944 h 940604"/>
              <a:gd name="connsiteX4" fmla="*/ 55501 w 826161"/>
              <a:gd name="connsiteY4" fmla="*/ 114443 h 940604"/>
              <a:gd name="connsiteX5" fmla="*/ 346704 w 826161"/>
              <a:gd name="connsiteY5" fmla="*/ 114443 h 940604"/>
              <a:gd name="connsiteX6" fmla="*/ 413081 w 826161"/>
              <a:gd name="connsiteY6" fmla="*/ 0 h 940604"/>
              <a:gd name="connsiteX7" fmla="*/ 479458 w 826161"/>
              <a:gd name="connsiteY7" fmla="*/ 114443 h 940604"/>
              <a:gd name="connsiteX8" fmla="*/ 770660 w 826161"/>
              <a:gd name="connsiteY8" fmla="*/ 114443 h 940604"/>
              <a:gd name="connsiteX9" fmla="*/ 826161 w 826161"/>
              <a:gd name="connsiteY9" fmla="*/ 169944 h 940604"/>
              <a:gd name="connsiteX10" fmla="*/ 826161 w 826161"/>
              <a:gd name="connsiteY10" fmla="*/ 885103 h 940604"/>
              <a:gd name="connsiteX11" fmla="*/ 770660 w 826161"/>
              <a:gd name="connsiteY11" fmla="*/ 940604 h 94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6161" h="940604">
                <a:moveTo>
                  <a:pt x="770660" y="940604"/>
                </a:moveTo>
                <a:lnTo>
                  <a:pt x="55501" y="940604"/>
                </a:lnTo>
                <a:cubicBezTo>
                  <a:pt x="24849" y="940604"/>
                  <a:pt x="0" y="915755"/>
                  <a:pt x="0" y="885103"/>
                </a:cubicBezTo>
                <a:lnTo>
                  <a:pt x="0" y="169944"/>
                </a:lnTo>
                <a:cubicBezTo>
                  <a:pt x="0" y="139292"/>
                  <a:pt x="24849" y="114443"/>
                  <a:pt x="55501" y="114443"/>
                </a:cubicBezTo>
                <a:lnTo>
                  <a:pt x="346704" y="114443"/>
                </a:lnTo>
                <a:lnTo>
                  <a:pt x="413081" y="0"/>
                </a:lnTo>
                <a:lnTo>
                  <a:pt x="479458" y="114443"/>
                </a:lnTo>
                <a:lnTo>
                  <a:pt x="770660" y="114443"/>
                </a:lnTo>
                <a:cubicBezTo>
                  <a:pt x="801312" y="114443"/>
                  <a:pt x="826161" y="139292"/>
                  <a:pt x="826161" y="169944"/>
                </a:cubicBezTo>
                <a:lnTo>
                  <a:pt x="826161" y="885103"/>
                </a:lnTo>
                <a:cubicBezTo>
                  <a:pt x="826161" y="915755"/>
                  <a:pt x="801312" y="940604"/>
                  <a:pt x="770660" y="940604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61" name="矩形 76"/>
          <p:cNvSpPr/>
          <p:nvPr/>
        </p:nvSpPr>
        <p:spPr>
          <a:xfrm>
            <a:off x="7673975" y="3657600"/>
            <a:ext cx="1011238" cy="3381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均可外借</a:t>
            </a:r>
            <a:endParaRPr lang="en-US" altLang="zh-CN" sz="1600" b="1" dirty="0">
              <a:solidFill>
                <a:srgbClr val="4CBAE4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</p:txBody>
      </p:sp>
      <p:sp>
        <p:nvSpPr>
          <p:cNvPr id="14362" name="矩形 78"/>
          <p:cNvSpPr/>
          <p:nvPr/>
        </p:nvSpPr>
        <p:spPr>
          <a:xfrm>
            <a:off x="7810500" y="4430713"/>
            <a:ext cx="804863" cy="3397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可外借</a:t>
            </a:r>
            <a:endParaRPr lang="en-US" altLang="zh-CN" sz="1600" b="1" dirty="0">
              <a:solidFill>
                <a:srgbClr val="4CBAE4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</p:txBody>
      </p:sp>
      <p:sp>
        <p:nvSpPr>
          <p:cNvPr id="14363" name="矩形 80"/>
          <p:cNvSpPr/>
          <p:nvPr/>
        </p:nvSpPr>
        <p:spPr>
          <a:xfrm>
            <a:off x="7673975" y="4811713"/>
            <a:ext cx="1011238" cy="3397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仅供阅览</a:t>
            </a:r>
            <a:endParaRPr lang="en-US" altLang="zh-CN" sz="1600" b="1" dirty="0">
              <a:solidFill>
                <a:srgbClr val="4CBAE4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</p:txBody>
      </p:sp>
      <p:sp>
        <p:nvSpPr>
          <p:cNvPr id="14364" name="矩形 82"/>
          <p:cNvSpPr/>
          <p:nvPr/>
        </p:nvSpPr>
        <p:spPr>
          <a:xfrm>
            <a:off x="7908925" y="5181600"/>
            <a:ext cx="598488" cy="3381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展览</a:t>
            </a:r>
          </a:p>
        </p:txBody>
      </p:sp>
      <p:sp>
        <p:nvSpPr>
          <p:cNvPr id="84" name="任意多边形 83"/>
          <p:cNvSpPr/>
          <p:nvPr/>
        </p:nvSpPr>
        <p:spPr>
          <a:xfrm rot="5400000" flipV="1">
            <a:off x="7988300" y="3951288"/>
            <a:ext cx="250825" cy="1295400"/>
          </a:xfrm>
          <a:custGeom>
            <a:avLst/>
            <a:gdLst>
              <a:gd name="connsiteX0" fmla="*/ 770660 w 826161"/>
              <a:gd name="connsiteY0" fmla="*/ 940604 h 940604"/>
              <a:gd name="connsiteX1" fmla="*/ 55501 w 826161"/>
              <a:gd name="connsiteY1" fmla="*/ 940604 h 940604"/>
              <a:gd name="connsiteX2" fmla="*/ 0 w 826161"/>
              <a:gd name="connsiteY2" fmla="*/ 885103 h 940604"/>
              <a:gd name="connsiteX3" fmla="*/ 0 w 826161"/>
              <a:gd name="connsiteY3" fmla="*/ 169944 h 940604"/>
              <a:gd name="connsiteX4" fmla="*/ 55501 w 826161"/>
              <a:gd name="connsiteY4" fmla="*/ 114443 h 940604"/>
              <a:gd name="connsiteX5" fmla="*/ 346704 w 826161"/>
              <a:gd name="connsiteY5" fmla="*/ 114443 h 940604"/>
              <a:gd name="connsiteX6" fmla="*/ 413081 w 826161"/>
              <a:gd name="connsiteY6" fmla="*/ 0 h 940604"/>
              <a:gd name="connsiteX7" fmla="*/ 479458 w 826161"/>
              <a:gd name="connsiteY7" fmla="*/ 114443 h 940604"/>
              <a:gd name="connsiteX8" fmla="*/ 770660 w 826161"/>
              <a:gd name="connsiteY8" fmla="*/ 114443 h 940604"/>
              <a:gd name="connsiteX9" fmla="*/ 826161 w 826161"/>
              <a:gd name="connsiteY9" fmla="*/ 169944 h 940604"/>
              <a:gd name="connsiteX10" fmla="*/ 826161 w 826161"/>
              <a:gd name="connsiteY10" fmla="*/ 885103 h 940604"/>
              <a:gd name="connsiteX11" fmla="*/ 770660 w 826161"/>
              <a:gd name="connsiteY11" fmla="*/ 940604 h 94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6161" h="940604">
                <a:moveTo>
                  <a:pt x="770660" y="940604"/>
                </a:moveTo>
                <a:lnTo>
                  <a:pt x="55501" y="940604"/>
                </a:lnTo>
                <a:cubicBezTo>
                  <a:pt x="24849" y="940604"/>
                  <a:pt x="0" y="915755"/>
                  <a:pt x="0" y="885103"/>
                </a:cubicBezTo>
                <a:lnTo>
                  <a:pt x="0" y="169944"/>
                </a:lnTo>
                <a:cubicBezTo>
                  <a:pt x="0" y="139292"/>
                  <a:pt x="24849" y="114443"/>
                  <a:pt x="55501" y="114443"/>
                </a:cubicBezTo>
                <a:lnTo>
                  <a:pt x="346704" y="114443"/>
                </a:lnTo>
                <a:lnTo>
                  <a:pt x="413081" y="0"/>
                </a:lnTo>
                <a:lnTo>
                  <a:pt x="479458" y="114443"/>
                </a:lnTo>
                <a:lnTo>
                  <a:pt x="770660" y="114443"/>
                </a:lnTo>
                <a:cubicBezTo>
                  <a:pt x="801312" y="114443"/>
                  <a:pt x="826161" y="139292"/>
                  <a:pt x="826161" y="169944"/>
                </a:cubicBezTo>
                <a:lnTo>
                  <a:pt x="826161" y="885103"/>
                </a:lnTo>
                <a:cubicBezTo>
                  <a:pt x="826161" y="915755"/>
                  <a:pt x="801312" y="940604"/>
                  <a:pt x="770660" y="940604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5" name="任意多边形 84"/>
          <p:cNvSpPr/>
          <p:nvPr/>
        </p:nvSpPr>
        <p:spPr>
          <a:xfrm rot="5400000" flipV="1">
            <a:off x="7988300" y="4332288"/>
            <a:ext cx="250825" cy="1295400"/>
          </a:xfrm>
          <a:custGeom>
            <a:avLst/>
            <a:gdLst>
              <a:gd name="connsiteX0" fmla="*/ 770660 w 826161"/>
              <a:gd name="connsiteY0" fmla="*/ 940604 h 940604"/>
              <a:gd name="connsiteX1" fmla="*/ 55501 w 826161"/>
              <a:gd name="connsiteY1" fmla="*/ 940604 h 940604"/>
              <a:gd name="connsiteX2" fmla="*/ 0 w 826161"/>
              <a:gd name="connsiteY2" fmla="*/ 885103 h 940604"/>
              <a:gd name="connsiteX3" fmla="*/ 0 w 826161"/>
              <a:gd name="connsiteY3" fmla="*/ 169944 h 940604"/>
              <a:gd name="connsiteX4" fmla="*/ 55501 w 826161"/>
              <a:gd name="connsiteY4" fmla="*/ 114443 h 940604"/>
              <a:gd name="connsiteX5" fmla="*/ 346704 w 826161"/>
              <a:gd name="connsiteY5" fmla="*/ 114443 h 940604"/>
              <a:gd name="connsiteX6" fmla="*/ 413081 w 826161"/>
              <a:gd name="connsiteY6" fmla="*/ 0 h 940604"/>
              <a:gd name="connsiteX7" fmla="*/ 479458 w 826161"/>
              <a:gd name="connsiteY7" fmla="*/ 114443 h 940604"/>
              <a:gd name="connsiteX8" fmla="*/ 770660 w 826161"/>
              <a:gd name="connsiteY8" fmla="*/ 114443 h 940604"/>
              <a:gd name="connsiteX9" fmla="*/ 826161 w 826161"/>
              <a:gd name="connsiteY9" fmla="*/ 169944 h 940604"/>
              <a:gd name="connsiteX10" fmla="*/ 826161 w 826161"/>
              <a:gd name="connsiteY10" fmla="*/ 885103 h 940604"/>
              <a:gd name="connsiteX11" fmla="*/ 770660 w 826161"/>
              <a:gd name="connsiteY11" fmla="*/ 940604 h 94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6161" h="940604">
                <a:moveTo>
                  <a:pt x="770660" y="940604"/>
                </a:moveTo>
                <a:lnTo>
                  <a:pt x="55501" y="940604"/>
                </a:lnTo>
                <a:cubicBezTo>
                  <a:pt x="24849" y="940604"/>
                  <a:pt x="0" y="915755"/>
                  <a:pt x="0" y="885103"/>
                </a:cubicBezTo>
                <a:lnTo>
                  <a:pt x="0" y="169944"/>
                </a:lnTo>
                <a:cubicBezTo>
                  <a:pt x="0" y="139292"/>
                  <a:pt x="24849" y="114443"/>
                  <a:pt x="55501" y="114443"/>
                </a:cubicBezTo>
                <a:lnTo>
                  <a:pt x="346704" y="114443"/>
                </a:lnTo>
                <a:lnTo>
                  <a:pt x="413081" y="0"/>
                </a:lnTo>
                <a:lnTo>
                  <a:pt x="479458" y="114443"/>
                </a:lnTo>
                <a:lnTo>
                  <a:pt x="770660" y="114443"/>
                </a:lnTo>
                <a:cubicBezTo>
                  <a:pt x="801312" y="114443"/>
                  <a:pt x="826161" y="139292"/>
                  <a:pt x="826161" y="169944"/>
                </a:cubicBezTo>
                <a:lnTo>
                  <a:pt x="826161" y="885103"/>
                </a:lnTo>
                <a:cubicBezTo>
                  <a:pt x="826161" y="915755"/>
                  <a:pt x="801312" y="940604"/>
                  <a:pt x="770660" y="940604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6" name="任意多边形 85"/>
          <p:cNvSpPr/>
          <p:nvPr/>
        </p:nvSpPr>
        <p:spPr>
          <a:xfrm rot="5400000" flipV="1">
            <a:off x="7988300" y="4713288"/>
            <a:ext cx="250825" cy="1295400"/>
          </a:xfrm>
          <a:custGeom>
            <a:avLst/>
            <a:gdLst>
              <a:gd name="connsiteX0" fmla="*/ 770660 w 826161"/>
              <a:gd name="connsiteY0" fmla="*/ 940604 h 940604"/>
              <a:gd name="connsiteX1" fmla="*/ 55501 w 826161"/>
              <a:gd name="connsiteY1" fmla="*/ 940604 h 940604"/>
              <a:gd name="connsiteX2" fmla="*/ 0 w 826161"/>
              <a:gd name="connsiteY2" fmla="*/ 885103 h 940604"/>
              <a:gd name="connsiteX3" fmla="*/ 0 w 826161"/>
              <a:gd name="connsiteY3" fmla="*/ 169944 h 940604"/>
              <a:gd name="connsiteX4" fmla="*/ 55501 w 826161"/>
              <a:gd name="connsiteY4" fmla="*/ 114443 h 940604"/>
              <a:gd name="connsiteX5" fmla="*/ 346704 w 826161"/>
              <a:gd name="connsiteY5" fmla="*/ 114443 h 940604"/>
              <a:gd name="connsiteX6" fmla="*/ 413081 w 826161"/>
              <a:gd name="connsiteY6" fmla="*/ 0 h 940604"/>
              <a:gd name="connsiteX7" fmla="*/ 479458 w 826161"/>
              <a:gd name="connsiteY7" fmla="*/ 114443 h 940604"/>
              <a:gd name="connsiteX8" fmla="*/ 770660 w 826161"/>
              <a:gd name="connsiteY8" fmla="*/ 114443 h 940604"/>
              <a:gd name="connsiteX9" fmla="*/ 826161 w 826161"/>
              <a:gd name="connsiteY9" fmla="*/ 169944 h 940604"/>
              <a:gd name="connsiteX10" fmla="*/ 826161 w 826161"/>
              <a:gd name="connsiteY10" fmla="*/ 885103 h 940604"/>
              <a:gd name="connsiteX11" fmla="*/ 770660 w 826161"/>
              <a:gd name="connsiteY11" fmla="*/ 940604 h 94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6161" h="940604">
                <a:moveTo>
                  <a:pt x="770660" y="940604"/>
                </a:moveTo>
                <a:lnTo>
                  <a:pt x="55501" y="940604"/>
                </a:lnTo>
                <a:cubicBezTo>
                  <a:pt x="24849" y="940604"/>
                  <a:pt x="0" y="915755"/>
                  <a:pt x="0" y="885103"/>
                </a:cubicBezTo>
                <a:lnTo>
                  <a:pt x="0" y="169944"/>
                </a:lnTo>
                <a:cubicBezTo>
                  <a:pt x="0" y="139292"/>
                  <a:pt x="24849" y="114443"/>
                  <a:pt x="55501" y="114443"/>
                </a:cubicBezTo>
                <a:lnTo>
                  <a:pt x="346704" y="114443"/>
                </a:lnTo>
                <a:lnTo>
                  <a:pt x="413081" y="0"/>
                </a:lnTo>
                <a:lnTo>
                  <a:pt x="479458" y="114443"/>
                </a:lnTo>
                <a:lnTo>
                  <a:pt x="770660" y="114443"/>
                </a:lnTo>
                <a:cubicBezTo>
                  <a:pt x="801312" y="114443"/>
                  <a:pt x="826161" y="139292"/>
                  <a:pt x="826161" y="169944"/>
                </a:cubicBezTo>
                <a:lnTo>
                  <a:pt x="826161" y="885103"/>
                </a:lnTo>
                <a:cubicBezTo>
                  <a:pt x="826161" y="915755"/>
                  <a:pt x="801312" y="940604"/>
                  <a:pt x="770660" y="940604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7" name="任意多边形 86"/>
          <p:cNvSpPr/>
          <p:nvPr/>
        </p:nvSpPr>
        <p:spPr>
          <a:xfrm rot="5400000" flipV="1">
            <a:off x="7988300" y="5094288"/>
            <a:ext cx="250825" cy="1295400"/>
          </a:xfrm>
          <a:custGeom>
            <a:avLst/>
            <a:gdLst>
              <a:gd name="connsiteX0" fmla="*/ 770660 w 826161"/>
              <a:gd name="connsiteY0" fmla="*/ 940604 h 940604"/>
              <a:gd name="connsiteX1" fmla="*/ 55501 w 826161"/>
              <a:gd name="connsiteY1" fmla="*/ 940604 h 940604"/>
              <a:gd name="connsiteX2" fmla="*/ 0 w 826161"/>
              <a:gd name="connsiteY2" fmla="*/ 885103 h 940604"/>
              <a:gd name="connsiteX3" fmla="*/ 0 w 826161"/>
              <a:gd name="connsiteY3" fmla="*/ 169944 h 940604"/>
              <a:gd name="connsiteX4" fmla="*/ 55501 w 826161"/>
              <a:gd name="connsiteY4" fmla="*/ 114443 h 940604"/>
              <a:gd name="connsiteX5" fmla="*/ 346704 w 826161"/>
              <a:gd name="connsiteY5" fmla="*/ 114443 h 940604"/>
              <a:gd name="connsiteX6" fmla="*/ 413081 w 826161"/>
              <a:gd name="connsiteY6" fmla="*/ 0 h 940604"/>
              <a:gd name="connsiteX7" fmla="*/ 479458 w 826161"/>
              <a:gd name="connsiteY7" fmla="*/ 114443 h 940604"/>
              <a:gd name="connsiteX8" fmla="*/ 770660 w 826161"/>
              <a:gd name="connsiteY8" fmla="*/ 114443 h 940604"/>
              <a:gd name="connsiteX9" fmla="*/ 826161 w 826161"/>
              <a:gd name="connsiteY9" fmla="*/ 169944 h 940604"/>
              <a:gd name="connsiteX10" fmla="*/ 826161 w 826161"/>
              <a:gd name="connsiteY10" fmla="*/ 885103 h 940604"/>
              <a:gd name="connsiteX11" fmla="*/ 770660 w 826161"/>
              <a:gd name="connsiteY11" fmla="*/ 940604 h 94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6161" h="940604">
                <a:moveTo>
                  <a:pt x="770660" y="940604"/>
                </a:moveTo>
                <a:lnTo>
                  <a:pt x="55501" y="940604"/>
                </a:lnTo>
                <a:cubicBezTo>
                  <a:pt x="24849" y="940604"/>
                  <a:pt x="0" y="915755"/>
                  <a:pt x="0" y="885103"/>
                </a:cubicBezTo>
                <a:lnTo>
                  <a:pt x="0" y="169944"/>
                </a:lnTo>
                <a:cubicBezTo>
                  <a:pt x="0" y="139292"/>
                  <a:pt x="24849" y="114443"/>
                  <a:pt x="55501" y="114443"/>
                </a:cubicBezTo>
                <a:lnTo>
                  <a:pt x="346704" y="114443"/>
                </a:lnTo>
                <a:lnTo>
                  <a:pt x="413081" y="0"/>
                </a:lnTo>
                <a:lnTo>
                  <a:pt x="479458" y="114443"/>
                </a:lnTo>
                <a:lnTo>
                  <a:pt x="770660" y="114443"/>
                </a:lnTo>
                <a:cubicBezTo>
                  <a:pt x="801312" y="114443"/>
                  <a:pt x="826161" y="139292"/>
                  <a:pt x="826161" y="169944"/>
                </a:cubicBezTo>
                <a:lnTo>
                  <a:pt x="826161" y="885103"/>
                </a:lnTo>
                <a:cubicBezTo>
                  <a:pt x="826161" y="915755"/>
                  <a:pt x="801312" y="940604"/>
                  <a:pt x="770660" y="940604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8" name="任意多边形 87"/>
          <p:cNvSpPr/>
          <p:nvPr/>
        </p:nvSpPr>
        <p:spPr>
          <a:xfrm rot="5400000" flipV="1">
            <a:off x="7988300" y="5475288"/>
            <a:ext cx="250825" cy="1295400"/>
          </a:xfrm>
          <a:custGeom>
            <a:avLst/>
            <a:gdLst>
              <a:gd name="connsiteX0" fmla="*/ 770660 w 826161"/>
              <a:gd name="connsiteY0" fmla="*/ 940604 h 940604"/>
              <a:gd name="connsiteX1" fmla="*/ 55501 w 826161"/>
              <a:gd name="connsiteY1" fmla="*/ 940604 h 940604"/>
              <a:gd name="connsiteX2" fmla="*/ 0 w 826161"/>
              <a:gd name="connsiteY2" fmla="*/ 885103 h 940604"/>
              <a:gd name="connsiteX3" fmla="*/ 0 w 826161"/>
              <a:gd name="connsiteY3" fmla="*/ 169944 h 940604"/>
              <a:gd name="connsiteX4" fmla="*/ 55501 w 826161"/>
              <a:gd name="connsiteY4" fmla="*/ 114443 h 940604"/>
              <a:gd name="connsiteX5" fmla="*/ 346704 w 826161"/>
              <a:gd name="connsiteY5" fmla="*/ 114443 h 940604"/>
              <a:gd name="connsiteX6" fmla="*/ 413081 w 826161"/>
              <a:gd name="connsiteY6" fmla="*/ 0 h 940604"/>
              <a:gd name="connsiteX7" fmla="*/ 479458 w 826161"/>
              <a:gd name="connsiteY7" fmla="*/ 114443 h 940604"/>
              <a:gd name="connsiteX8" fmla="*/ 770660 w 826161"/>
              <a:gd name="connsiteY8" fmla="*/ 114443 h 940604"/>
              <a:gd name="connsiteX9" fmla="*/ 826161 w 826161"/>
              <a:gd name="connsiteY9" fmla="*/ 169944 h 940604"/>
              <a:gd name="connsiteX10" fmla="*/ 826161 w 826161"/>
              <a:gd name="connsiteY10" fmla="*/ 885103 h 940604"/>
              <a:gd name="connsiteX11" fmla="*/ 770660 w 826161"/>
              <a:gd name="connsiteY11" fmla="*/ 940604 h 94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6161" h="940604">
                <a:moveTo>
                  <a:pt x="770660" y="940604"/>
                </a:moveTo>
                <a:lnTo>
                  <a:pt x="55501" y="940604"/>
                </a:lnTo>
                <a:cubicBezTo>
                  <a:pt x="24849" y="940604"/>
                  <a:pt x="0" y="915755"/>
                  <a:pt x="0" y="885103"/>
                </a:cubicBezTo>
                <a:lnTo>
                  <a:pt x="0" y="169944"/>
                </a:lnTo>
                <a:cubicBezTo>
                  <a:pt x="0" y="139292"/>
                  <a:pt x="24849" y="114443"/>
                  <a:pt x="55501" y="114443"/>
                </a:cubicBezTo>
                <a:lnTo>
                  <a:pt x="346704" y="114443"/>
                </a:lnTo>
                <a:lnTo>
                  <a:pt x="413081" y="0"/>
                </a:lnTo>
                <a:lnTo>
                  <a:pt x="479458" y="114443"/>
                </a:lnTo>
                <a:lnTo>
                  <a:pt x="770660" y="114443"/>
                </a:lnTo>
                <a:cubicBezTo>
                  <a:pt x="801312" y="114443"/>
                  <a:pt x="826161" y="139292"/>
                  <a:pt x="826161" y="169944"/>
                </a:cubicBezTo>
                <a:lnTo>
                  <a:pt x="826161" y="885103"/>
                </a:lnTo>
                <a:cubicBezTo>
                  <a:pt x="826161" y="915755"/>
                  <a:pt x="801312" y="940604"/>
                  <a:pt x="770660" y="940604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9" name="任意多边形 88"/>
          <p:cNvSpPr/>
          <p:nvPr/>
        </p:nvSpPr>
        <p:spPr>
          <a:xfrm rot="5400000" flipV="1">
            <a:off x="7988300" y="5856288"/>
            <a:ext cx="250825" cy="1295400"/>
          </a:xfrm>
          <a:custGeom>
            <a:avLst/>
            <a:gdLst>
              <a:gd name="connsiteX0" fmla="*/ 770660 w 826161"/>
              <a:gd name="connsiteY0" fmla="*/ 940604 h 940604"/>
              <a:gd name="connsiteX1" fmla="*/ 55501 w 826161"/>
              <a:gd name="connsiteY1" fmla="*/ 940604 h 940604"/>
              <a:gd name="connsiteX2" fmla="*/ 0 w 826161"/>
              <a:gd name="connsiteY2" fmla="*/ 885103 h 940604"/>
              <a:gd name="connsiteX3" fmla="*/ 0 w 826161"/>
              <a:gd name="connsiteY3" fmla="*/ 169944 h 940604"/>
              <a:gd name="connsiteX4" fmla="*/ 55501 w 826161"/>
              <a:gd name="connsiteY4" fmla="*/ 114443 h 940604"/>
              <a:gd name="connsiteX5" fmla="*/ 346704 w 826161"/>
              <a:gd name="connsiteY5" fmla="*/ 114443 h 940604"/>
              <a:gd name="connsiteX6" fmla="*/ 413081 w 826161"/>
              <a:gd name="connsiteY6" fmla="*/ 0 h 940604"/>
              <a:gd name="connsiteX7" fmla="*/ 479458 w 826161"/>
              <a:gd name="connsiteY7" fmla="*/ 114443 h 940604"/>
              <a:gd name="connsiteX8" fmla="*/ 770660 w 826161"/>
              <a:gd name="connsiteY8" fmla="*/ 114443 h 940604"/>
              <a:gd name="connsiteX9" fmla="*/ 826161 w 826161"/>
              <a:gd name="connsiteY9" fmla="*/ 169944 h 940604"/>
              <a:gd name="connsiteX10" fmla="*/ 826161 w 826161"/>
              <a:gd name="connsiteY10" fmla="*/ 885103 h 940604"/>
              <a:gd name="connsiteX11" fmla="*/ 770660 w 826161"/>
              <a:gd name="connsiteY11" fmla="*/ 940604 h 94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6161" h="940604">
                <a:moveTo>
                  <a:pt x="770660" y="940604"/>
                </a:moveTo>
                <a:lnTo>
                  <a:pt x="55501" y="940604"/>
                </a:lnTo>
                <a:cubicBezTo>
                  <a:pt x="24849" y="940604"/>
                  <a:pt x="0" y="915755"/>
                  <a:pt x="0" y="885103"/>
                </a:cubicBezTo>
                <a:lnTo>
                  <a:pt x="0" y="169944"/>
                </a:lnTo>
                <a:cubicBezTo>
                  <a:pt x="0" y="139292"/>
                  <a:pt x="24849" y="114443"/>
                  <a:pt x="55501" y="114443"/>
                </a:cubicBezTo>
                <a:lnTo>
                  <a:pt x="346704" y="114443"/>
                </a:lnTo>
                <a:lnTo>
                  <a:pt x="413081" y="0"/>
                </a:lnTo>
                <a:lnTo>
                  <a:pt x="479458" y="114443"/>
                </a:lnTo>
                <a:lnTo>
                  <a:pt x="770660" y="114443"/>
                </a:lnTo>
                <a:cubicBezTo>
                  <a:pt x="801312" y="114443"/>
                  <a:pt x="826161" y="139292"/>
                  <a:pt x="826161" y="169944"/>
                </a:cubicBezTo>
                <a:lnTo>
                  <a:pt x="826161" y="885103"/>
                </a:lnTo>
                <a:cubicBezTo>
                  <a:pt x="826161" y="915755"/>
                  <a:pt x="801312" y="940604"/>
                  <a:pt x="770660" y="940604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71" name="矩形 89"/>
          <p:cNvSpPr/>
          <p:nvPr/>
        </p:nvSpPr>
        <p:spPr>
          <a:xfrm>
            <a:off x="7694613" y="5562600"/>
            <a:ext cx="89916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l" eaLnBrk="1" hangingPunct="1"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 </a:t>
            </a:r>
            <a:r>
              <a:rPr lang="zh-CN" altLang="en-US" sz="1600" b="1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可外借</a:t>
            </a:r>
            <a:endParaRPr lang="en-US" altLang="zh-CN" sz="1600" b="1" dirty="0">
              <a:solidFill>
                <a:srgbClr val="4CBAE4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  <a:p>
            <a:pPr marL="0" lvl="0" indent="0" algn="l" eaLnBrk="1" hangingPunct="1">
              <a:spcBef>
                <a:spcPct val="0"/>
              </a:spcBef>
              <a:buNone/>
            </a:pPr>
            <a:endParaRPr lang="en-US" altLang="zh-CN" sz="1600" b="1" dirty="0">
              <a:solidFill>
                <a:srgbClr val="4CBAE4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</p:txBody>
      </p:sp>
      <p:sp>
        <p:nvSpPr>
          <p:cNvPr id="14372" name="矩形 90"/>
          <p:cNvSpPr/>
          <p:nvPr/>
        </p:nvSpPr>
        <p:spPr>
          <a:xfrm>
            <a:off x="7804150" y="5943600"/>
            <a:ext cx="804863" cy="3381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可外借</a:t>
            </a:r>
            <a:endParaRPr lang="en-US" altLang="zh-CN" sz="1600" b="1" dirty="0">
              <a:solidFill>
                <a:srgbClr val="4CBAE4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</p:txBody>
      </p:sp>
      <p:sp>
        <p:nvSpPr>
          <p:cNvPr id="14373" name="矩形 91"/>
          <p:cNvSpPr/>
          <p:nvPr/>
        </p:nvSpPr>
        <p:spPr>
          <a:xfrm>
            <a:off x="7804150" y="6324600"/>
            <a:ext cx="1000760" cy="3371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l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仅供阅览</a:t>
            </a:r>
            <a:endParaRPr lang="en-US" altLang="zh-CN" sz="1600" b="1" dirty="0">
              <a:solidFill>
                <a:srgbClr val="4CBAE4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</p:txBody>
      </p:sp>
      <p:cxnSp>
        <p:nvCxnSpPr>
          <p:cNvPr id="95" name="直接连接符 94"/>
          <p:cNvCxnSpPr/>
          <p:nvPr/>
        </p:nvCxnSpPr>
        <p:spPr>
          <a:xfrm>
            <a:off x="7467601" y="2286000"/>
            <a:ext cx="7938" cy="4346575"/>
          </a:xfrm>
          <a:prstGeom prst="line">
            <a:avLst/>
          </a:prstGeom>
          <a:ln w="25400">
            <a:solidFill>
              <a:schemeClr val="accent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99" name="灯片编号占位符 1"/>
          <p:cNvSpPr txBox="1">
            <a:spLocks noGrp="1"/>
          </p:cNvSpPr>
          <p:nvPr>
            <p:ph type="sldNum" sz="quarter" idx="12"/>
          </p:nvPr>
        </p:nvSpPr>
        <p:spPr>
          <a:xfrm>
            <a:off x="6934200" y="6477000"/>
            <a:ext cx="2133600" cy="476250"/>
          </a:xfrm>
        </p:spPr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10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1905000" y="2239962"/>
            <a:ext cx="5551488" cy="46038"/>
          </a:xfrm>
          <a:prstGeom prst="line">
            <a:avLst/>
          </a:prstGeom>
          <a:ln w="25400">
            <a:solidFill>
              <a:schemeClr val="accent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48" grpId="0"/>
      <p:bldP spid="58" grpId="0"/>
      <p:bldP spid="60" grpId="0"/>
      <p:bldP spid="64" grpId="0"/>
      <p:bldP spid="66" grpId="0"/>
      <p:bldP spid="70" grpId="0"/>
      <p:bldP spid="72" grpId="0"/>
      <p:bldP spid="14361" grpId="0"/>
      <p:bldP spid="14362" grpId="0"/>
      <p:bldP spid="14363" grpId="0"/>
      <p:bldP spid="14364" grpId="0"/>
      <p:bldP spid="14371" grpId="0"/>
      <p:bldP spid="14372" grpId="0"/>
      <p:bldP spid="1437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22"/>
          <p:cNvSpPr txBox="1"/>
          <p:nvPr/>
        </p:nvSpPr>
        <p:spPr>
          <a:xfrm>
            <a:off x="2819400" y="304800"/>
            <a:ext cx="5715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9459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100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13" name="Freeform 230"/>
          <p:cNvSpPr>
            <a:spLocks noEditPoints="1"/>
          </p:cNvSpPr>
          <p:nvPr/>
        </p:nvSpPr>
        <p:spPr bwMode="auto">
          <a:xfrm>
            <a:off x="728663" y="3090863"/>
            <a:ext cx="234950" cy="234950"/>
          </a:xfrm>
          <a:custGeom>
            <a:avLst/>
            <a:gdLst/>
            <a:ahLst/>
            <a:cxnLst>
              <a:cxn ang="0">
                <a:pos x="48" y="26"/>
              </a:cxn>
              <a:cxn ang="0">
                <a:pos x="16" y="58"/>
              </a:cxn>
              <a:cxn ang="0">
                <a:pos x="0" y="58"/>
              </a:cxn>
              <a:cxn ang="0">
                <a:pos x="0" y="42"/>
              </a:cxn>
              <a:cxn ang="0">
                <a:pos x="32" y="10"/>
              </a:cxn>
              <a:cxn ang="0">
                <a:pos x="48" y="26"/>
              </a:cxn>
              <a:cxn ang="0">
                <a:pos x="18" y="50"/>
              </a:cxn>
              <a:cxn ang="0">
                <a:pos x="9" y="41"/>
              </a:cxn>
              <a:cxn ang="0">
                <a:pos x="5" y="44"/>
              </a:cxn>
              <a:cxn ang="0">
                <a:pos x="5" y="48"/>
              </a:cxn>
              <a:cxn ang="0">
                <a:pos x="10" y="48"/>
              </a:cxn>
              <a:cxn ang="0">
                <a:pos x="10" y="53"/>
              </a:cxn>
              <a:cxn ang="0">
                <a:pos x="14" y="53"/>
              </a:cxn>
              <a:cxn ang="0">
                <a:pos x="18" y="50"/>
              </a:cxn>
              <a:cxn ang="0">
                <a:pos x="33" y="17"/>
              </a:cxn>
              <a:cxn ang="0">
                <a:pos x="33" y="17"/>
              </a:cxn>
              <a:cxn ang="0">
                <a:pos x="12" y="38"/>
              </a:cxn>
              <a:cxn ang="0">
                <a:pos x="12" y="38"/>
              </a:cxn>
              <a:cxn ang="0">
                <a:pos x="13" y="39"/>
              </a:cxn>
              <a:cxn ang="0">
                <a:pos x="13" y="39"/>
              </a:cxn>
              <a:cxn ang="0">
                <a:pos x="34" y="18"/>
              </a:cxn>
              <a:cxn ang="0">
                <a:pos x="34" y="18"/>
              </a:cxn>
              <a:cxn ang="0">
                <a:pos x="33" y="17"/>
              </a:cxn>
              <a:cxn ang="0">
                <a:pos x="57" y="18"/>
              </a:cxn>
              <a:cxn ang="0">
                <a:pos x="50" y="24"/>
              </a:cxn>
              <a:cxn ang="0">
                <a:pos x="34" y="8"/>
              </a:cxn>
              <a:cxn ang="0">
                <a:pos x="41" y="2"/>
              </a:cxn>
              <a:cxn ang="0">
                <a:pos x="44" y="0"/>
              </a:cxn>
              <a:cxn ang="0">
                <a:pos x="48" y="2"/>
              </a:cxn>
              <a:cxn ang="0">
                <a:pos x="57" y="11"/>
              </a:cxn>
              <a:cxn ang="0">
                <a:pos x="58" y="14"/>
              </a:cxn>
              <a:cxn ang="0">
                <a:pos x="57" y="18"/>
              </a:cxn>
            </a:cxnLst>
            <a:rect l="0" t="0" r="r" b="b"/>
            <a:pathLst>
              <a:path w="58" h="58">
                <a:moveTo>
                  <a:pt x="48" y="26"/>
                </a:moveTo>
                <a:cubicBezTo>
                  <a:pt x="16" y="58"/>
                  <a:pt x="16" y="58"/>
                  <a:pt x="16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32" y="10"/>
                  <a:pt x="32" y="10"/>
                  <a:pt x="32" y="10"/>
                </a:cubicBezTo>
                <a:lnTo>
                  <a:pt x="48" y="26"/>
                </a:lnTo>
                <a:close/>
                <a:moveTo>
                  <a:pt x="18" y="50"/>
                </a:moveTo>
                <a:cubicBezTo>
                  <a:pt x="9" y="41"/>
                  <a:pt x="9" y="41"/>
                  <a:pt x="9" y="41"/>
                </a:cubicBezTo>
                <a:cubicBezTo>
                  <a:pt x="5" y="44"/>
                  <a:pt x="5" y="44"/>
                  <a:pt x="5" y="44"/>
                </a:cubicBezTo>
                <a:cubicBezTo>
                  <a:pt x="5" y="48"/>
                  <a:pt x="5" y="48"/>
                  <a:pt x="5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10" y="53"/>
                  <a:pt x="10" y="53"/>
                  <a:pt x="10" y="53"/>
                </a:cubicBezTo>
                <a:cubicBezTo>
                  <a:pt x="14" y="53"/>
                  <a:pt x="14" y="53"/>
                  <a:pt x="14" y="53"/>
                </a:cubicBezTo>
                <a:lnTo>
                  <a:pt x="18" y="50"/>
                </a:lnTo>
                <a:close/>
                <a:moveTo>
                  <a:pt x="33" y="17"/>
                </a:moveTo>
                <a:cubicBezTo>
                  <a:pt x="33" y="17"/>
                  <a:pt x="33" y="17"/>
                  <a:pt x="33" y="17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9"/>
                  <a:pt x="12" y="39"/>
                  <a:pt x="13" y="39"/>
                </a:cubicBezTo>
                <a:cubicBezTo>
                  <a:pt x="13" y="39"/>
                  <a:pt x="13" y="39"/>
                  <a:pt x="13" y="39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7"/>
                  <a:pt x="34" y="17"/>
                  <a:pt x="33" y="17"/>
                </a:cubicBezTo>
                <a:close/>
                <a:moveTo>
                  <a:pt x="57" y="18"/>
                </a:moveTo>
                <a:cubicBezTo>
                  <a:pt x="50" y="24"/>
                  <a:pt x="50" y="24"/>
                  <a:pt x="50" y="24"/>
                </a:cubicBezTo>
                <a:cubicBezTo>
                  <a:pt x="34" y="8"/>
                  <a:pt x="34" y="8"/>
                  <a:pt x="34" y="8"/>
                </a:cubicBezTo>
                <a:cubicBezTo>
                  <a:pt x="41" y="2"/>
                  <a:pt x="41" y="2"/>
                  <a:pt x="41" y="2"/>
                </a:cubicBezTo>
                <a:cubicBezTo>
                  <a:pt x="42" y="1"/>
                  <a:pt x="43" y="0"/>
                  <a:pt x="44" y="0"/>
                </a:cubicBezTo>
                <a:cubicBezTo>
                  <a:pt x="45" y="0"/>
                  <a:pt x="47" y="1"/>
                  <a:pt x="48" y="2"/>
                </a:cubicBezTo>
                <a:cubicBezTo>
                  <a:pt x="57" y="11"/>
                  <a:pt x="57" y="11"/>
                  <a:pt x="57" y="11"/>
                </a:cubicBezTo>
                <a:cubicBezTo>
                  <a:pt x="57" y="12"/>
                  <a:pt x="58" y="13"/>
                  <a:pt x="58" y="14"/>
                </a:cubicBezTo>
                <a:cubicBezTo>
                  <a:pt x="58" y="15"/>
                  <a:pt x="57" y="17"/>
                  <a:pt x="57" y="1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17" name="Freeform 80"/>
          <p:cNvSpPr/>
          <p:nvPr/>
        </p:nvSpPr>
        <p:spPr bwMode="auto">
          <a:xfrm>
            <a:off x="955675" y="4443413"/>
            <a:ext cx="236538" cy="241300"/>
          </a:xfrm>
          <a:custGeom>
            <a:avLst/>
            <a:gdLst/>
            <a:ahLst/>
            <a:cxnLst>
              <a:cxn ang="0">
                <a:pos x="29" y="53"/>
              </a:cxn>
              <a:cxn ang="0">
                <a:pos x="26" y="54"/>
              </a:cxn>
              <a:cxn ang="0">
                <a:pos x="26" y="54"/>
              </a:cxn>
              <a:cxn ang="0">
                <a:pos x="24" y="51"/>
              </a:cxn>
              <a:cxn ang="0">
                <a:pos x="24" y="30"/>
              </a:cxn>
              <a:cxn ang="0">
                <a:pos x="2" y="30"/>
              </a:cxn>
              <a:cxn ang="0">
                <a:pos x="0" y="28"/>
              </a:cxn>
              <a:cxn ang="0">
                <a:pos x="1" y="25"/>
              </a:cxn>
              <a:cxn ang="0">
                <a:pos x="50" y="1"/>
              </a:cxn>
              <a:cxn ang="0">
                <a:pos x="51" y="0"/>
              </a:cxn>
              <a:cxn ang="0">
                <a:pos x="52" y="1"/>
              </a:cxn>
              <a:cxn ang="0">
                <a:pos x="53" y="4"/>
              </a:cxn>
              <a:cxn ang="0">
                <a:pos x="29" y="53"/>
              </a:cxn>
            </a:cxnLst>
            <a:rect l="0" t="0" r="r" b="b"/>
            <a:pathLst>
              <a:path w="53" h="54">
                <a:moveTo>
                  <a:pt x="29" y="53"/>
                </a:moveTo>
                <a:cubicBezTo>
                  <a:pt x="28" y="53"/>
                  <a:pt x="27" y="54"/>
                  <a:pt x="26" y="54"/>
                </a:cubicBezTo>
                <a:cubicBezTo>
                  <a:pt x="26" y="54"/>
                  <a:pt x="26" y="54"/>
                  <a:pt x="26" y="54"/>
                </a:cubicBezTo>
                <a:cubicBezTo>
                  <a:pt x="25" y="54"/>
                  <a:pt x="24" y="53"/>
                  <a:pt x="24" y="51"/>
                </a:cubicBezTo>
                <a:cubicBezTo>
                  <a:pt x="24" y="30"/>
                  <a:pt x="24" y="30"/>
                  <a:pt x="24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1" y="30"/>
                  <a:pt x="0" y="29"/>
                  <a:pt x="0" y="28"/>
                </a:cubicBezTo>
                <a:cubicBezTo>
                  <a:pt x="0" y="27"/>
                  <a:pt x="0" y="25"/>
                  <a:pt x="1" y="25"/>
                </a:cubicBezTo>
                <a:cubicBezTo>
                  <a:pt x="50" y="1"/>
                  <a:pt x="50" y="1"/>
                  <a:pt x="50" y="1"/>
                </a:cubicBezTo>
                <a:cubicBezTo>
                  <a:pt x="50" y="0"/>
                  <a:pt x="50" y="0"/>
                  <a:pt x="51" y="0"/>
                </a:cubicBezTo>
                <a:cubicBezTo>
                  <a:pt x="51" y="0"/>
                  <a:pt x="52" y="1"/>
                  <a:pt x="52" y="1"/>
                </a:cubicBezTo>
                <a:cubicBezTo>
                  <a:pt x="53" y="2"/>
                  <a:pt x="53" y="3"/>
                  <a:pt x="53" y="4"/>
                </a:cubicBezTo>
                <a:lnTo>
                  <a:pt x="29" y="5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4865" y="2118995"/>
            <a:ext cx="4016375" cy="3630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新生入馆</a:t>
            </a:r>
          </a:p>
          <a:p>
            <a:r>
              <a:rPr kumimoji="1" lang="en-US" altLang="zh-CN" sz="1800" b="1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kumimoji="1" lang="en-US" altLang="zh-CN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.</a:t>
            </a:r>
            <a:r>
              <a:rPr kumimoji="1" lang="zh-CN" altLang="en-US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图书馆官网</a:t>
            </a:r>
            <a:r>
              <a:rPr kumimoji="1" lang="en-US" altLang="zh-CN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（https://library.gzucm.edu.cn/）-服务-新生专栏里可下载《玩转图书馆全攻略——新生入馆培训课程》PPT供读者自行学习。</a:t>
            </a:r>
          </a:p>
          <a:p>
            <a:r>
              <a:rPr kumimoji="1" lang="en-US" altLang="zh-CN" sz="1800" b="1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kumimoji="1" lang="en-US" altLang="zh-CN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.新生入馆教育在线学习课程：下载“学习通”，扫描以下二维码或在手机应用市场搜索超星学习通，安装超星学习通客户端！选择页面最下端其他登录方式，通过学校统一认证的账号密码登录</a:t>
            </a:r>
            <a:r>
              <a:rPr kumimoji="1" lang="zh-CN" altLang="zh-CN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进入学习</a:t>
            </a:r>
            <a:r>
              <a:rPr kumimoji="1" lang="zh-CN" altLang="en-US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pic>
        <p:nvPicPr>
          <p:cNvPr id="3" name="图片 2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91835" y="3124835"/>
            <a:ext cx="2239010" cy="2239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ctrTitle"/>
          </p:nvPr>
        </p:nvSpPr>
        <p:spPr>
          <a:xfrm>
            <a:off x="762000" y="2417763"/>
            <a:ext cx="7772400" cy="1468437"/>
          </a:xfrm>
        </p:spPr>
        <p:txBody>
          <a:bodyPr vert="horz" wrap="square" lIns="91440" tIns="45720" rIns="91440" bIns="45720" anchor="ctr"/>
          <a:lstStyle/>
          <a:p>
            <a:pPr eaLnBrk="1" hangingPunct="1">
              <a:buClrTx/>
              <a:buSzTx/>
              <a:buFontTx/>
            </a:pPr>
            <a:r>
              <a:rPr kumimoji="1" lang="en-US" altLang="zh-CN" dirty="0">
                <a:latin typeface="Arial Black" panose="020B0A04020102020204" pitchFamily="34" charset="0"/>
                <a:ea typeface="+mj-ea"/>
                <a:cs typeface="+mj-cs"/>
              </a:rPr>
              <a:t>Thank You</a:t>
            </a:r>
            <a:r>
              <a:rPr kumimoji="1" lang="zh-CN" altLang="en-US" dirty="0">
                <a:latin typeface="Arial Black" panose="020B0A04020102020204" pitchFamily="34" charset="0"/>
                <a:ea typeface="+mj-ea"/>
                <a:cs typeface="+mj-cs"/>
              </a:rPr>
              <a:t>！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F3AFFA82-148C-4408-A0C5-6B1221F81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r="4160"/>
          <a:stretch/>
        </p:blipFill>
        <p:spPr>
          <a:xfrm>
            <a:off x="838200" y="1524000"/>
            <a:ext cx="7239001" cy="4525963"/>
          </a:xfrm>
        </p:spPr>
      </p:pic>
    </p:spTree>
    <p:extLst>
      <p:ext uri="{BB962C8B-B14F-4D97-AF65-F5344CB8AC3E}">
        <p14:creationId xmlns:p14="http://schemas.microsoft.com/office/powerpoint/2010/main" val="2367581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13"/>
          <p:cNvSpPr txBox="1"/>
          <p:nvPr/>
        </p:nvSpPr>
        <p:spPr>
          <a:xfrm>
            <a:off x="965200" y="990600"/>
            <a:ext cx="1854200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馆内设施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72275" y="5126038"/>
            <a:ext cx="2066925" cy="334962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sym typeface="+mn-lt"/>
              </a:rPr>
              <a:t>歌德电子书借阅机</a:t>
            </a:r>
          </a:p>
        </p:txBody>
      </p:sp>
      <p:sp>
        <p:nvSpPr>
          <p:cNvPr id="13" name="TextBox 11"/>
          <p:cNvSpPr txBox="1"/>
          <p:nvPr/>
        </p:nvSpPr>
        <p:spPr>
          <a:xfrm>
            <a:off x="4714875" y="5118100"/>
            <a:ext cx="2066925" cy="334963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sym typeface="+mn-lt"/>
              </a:rPr>
              <a:t>电子读报机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0713" y="2571750"/>
            <a:ext cx="1714500" cy="2287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1"/>
          <p:cNvSpPr txBox="1"/>
          <p:nvPr/>
        </p:nvSpPr>
        <p:spPr>
          <a:xfrm>
            <a:off x="438150" y="5126038"/>
            <a:ext cx="2066925" cy="334962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  <a:sym typeface="+mn-lt"/>
              </a:rPr>
              <a:t>24h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sym typeface="+mn-lt"/>
              </a:rPr>
              <a:t>自助还书机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0870" y="2571750"/>
            <a:ext cx="1670050" cy="2287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6" descr="C:\Users\Administrator\Desktop\微信图片_20220901153015.jpg微信图片_202209011530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36850" y="2573179"/>
            <a:ext cx="1714500" cy="2284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67275" y="2571750"/>
            <a:ext cx="1638300" cy="2287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1"/>
          <p:cNvSpPr txBox="1"/>
          <p:nvPr/>
        </p:nvSpPr>
        <p:spPr>
          <a:xfrm>
            <a:off x="2571750" y="5151438"/>
            <a:ext cx="2066925" cy="334962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sym typeface="+mn-lt"/>
              </a:rPr>
              <a:t>自助借还机</a:t>
            </a:r>
          </a:p>
        </p:txBody>
      </p:sp>
      <p:sp>
        <p:nvSpPr>
          <p:cNvPr id="16396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12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5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13"/>
          <p:cNvSpPr txBox="1"/>
          <p:nvPr/>
        </p:nvSpPr>
        <p:spPr>
          <a:xfrm>
            <a:off x="965200" y="990600"/>
            <a:ext cx="1854200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rgbClr val="333399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馆内设施</a:t>
            </a:r>
          </a:p>
        </p:txBody>
      </p:sp>
      <p:sp>
        <p:nvSpPr>
          <p:cNvPr id="15" name="TextBox 11"/>
          <p:cNvSpPr txBox="1"/>
          <p:nvPr/>
        </p:nvSpPr>
        <p:spPr>
          <a:xfrm>
            <a:off x="720215" y="5370110"/>
            <a:ext cx="2066925" cy="334962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lt"/>
              </a:rPr>
              <a:t>图书杀菌机</a:t>
            </a:r>
          </a:p>
        </p:txBody>
      </p:sp>
      <p:sp>
        <p:nvSpPr>
          <p:cNvPr id="19" name="TextBox 11"/>
          <p:cNvSpPr txBox="1"/>
          <p:nvPr/>
        </p:nvSpPr>
        <p:spPr>
          <a:xfrm>
            <a:off x="6565104" y="5387295"/>
            <a:ext cx="2066925" cy="334962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lt"/>
              </a:rPr>
              <a:t>自助打印机</a:t>
            </a:r>
          </a:p>
        </p:txBody>
      </p:sp>
      <p:sp>
        <p:nvSpPr>
          <p:cNvPr id="16396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TW" dirty="0">
                <a:solidFill>
                  <a:srgbClr val="000000"/>
                </a:solidFill>
              </a:rPr>
              <a:t>13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36" y="2182627"/>
            <a:ext cx="2328863" cy="297244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bg2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96" y="2152973"/>
            <a:ext cx="2267964" cy="302749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0199" y="27533220"/>
            <a:ext cx="8150225" cy="1086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76" y="2139204"/>
            <a:ext cx="2283669" cy="3044892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3524277" y="5370110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3D</a:t>
            </a:r>
            <a:r>
              <a:rPr lang="zh-CN" altLang="en-US" dirty="0"/>
              <a:t>互动知识模型机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13"/>
          <p:cNvSpPr txBox="1"/>
          <p:nvPr/>
        </p:nvSpPr>
        <p:spPr>
          <a:xfrm>
            <a:off x="965200" y="990600"/>
            <a:ext cx="1854200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馆内设施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72275" y="5126038"/>
            <a:ext cx="2066925" cy="334962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sym typeface="+mn-lt"/>
              </a:rPr>
              <a:t>艺海堂</a:t>
            </a:r>
          </a:p>
        </p:txBody>
      </p:sp>
      <p:sp>
        <p:nvSpPr>
          <p:cNvPr id="13" name="TextBox 11"/>
          <p:cNvSpPr txBox="1"/>
          <p:nvPr/>
        </p:nvSpPr>
        <p:spPr>
          <a:xfrm>
            <a:off x="4714875" y="5118100"/>
            <a:ext cx="2066925" cy="334963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sym typeface="+mn-lt"/>
              </a:rPr>
              <a:t>社团活动室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  <a:sym typeface="+mn-lt"/>
            </a:endParaRPr>
          </a:p>
        </p:txBody>
      </p:sp>
      <p:sp>
        <p:nvSpPr>
          <p:cNvPr id="15" name="TextBox 11"/>
          <p:cNvSpPr txBox="1"/>
          <p:nvPr/>
        </p:nvSpPr>
        <p:spPr>
          <a:xfrm>
            <a:off x="438150" y="5126038"/>
            <a:ext cx="2066925" cy="334962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sym typeface="+mn-lt"/>
              </a:rPr>
              <a:t>自修室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  <a:sym typeface="+mn-lt"/>
            </a:endParaRPr>
          </a:p>
        </p:txBody>
      </p:sp>
      <p:sp>
        <p:nvSpPr>
          <p:cNvPr id="19" name="TextBox 11"/>
          <p:cNvSpPr txBox="1"/>
          <p:nvPr/>
        </p:nvSpPr>
        <p:spPr>
          <a:xfrm>
            <a:off x="2571750" y="5151438"/>
            <a:ext cx="2066925" cy="334962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sym typeface="+mn-lt"/>
              </a:rPr>
              <a:t>展览区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dirty="0">
              <a:latin typeface="宋体" panose="02010600030101010101" pitchFamily="2" charset="-122"/>
              <a:ea typeface="宋体" panose="02010600030101010101" pitchFamily="2" charset="-122"/>
              <a:sym typeface="+mn-lt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5950" y="2590800"/>
            <a:ext cx="167005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20" descr="C:\Users\Administrator\Desktop\20210702094703179a.jpg20210702094703179a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5100" y="2588895"/>
            <a:ext cx="1714500" cy="2288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867275" y="2590800"/>
            <a:ext cx="164465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图片 22" descr="C:\Users\Administrator\Desktop\20210510100142432A.jpg20210510100142432A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80555" y="2588895"/>
            <a:ext cx="1704975" cy="2320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20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14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5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13"/>
          <p:cNvSpPr txBox="1"/>
          <p:nvPr/>
        </p:nvSpPr>
        <p:spPr>
          <a:xfrm>
            <a:off x="965200" y="990600"/>
            <a:ext cx="1854200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馆内设施</a:t>
            </a:r>
          </a:p>
        </p:txBody>
      </p:sp>
      <p:sp>
        <p:nvSpPr>
          <p:cNvPr id="17420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15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16" y="2514600"/>
            <a:ext cx="4541918" cy="25001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9924">
            <a:off x="4776034" y="2514600"/>
            <a:ext cx="4139366" cy="2478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矩形 1"/>
          <p:cNvSpPr/>
          <p:nvPr/>
        </p:nvSpPr>
        <p:spPr>
          <a:xfrm>
            <a:off x="762000" y="5334000"/>
            <a:ext cx="75837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b="1" dirty="0"/>
              <a:t>自助图书馆开放时间为每天</a:t>
            </a:r>
            <a:r>
              <a:rPr lang="en-US" altLang="zh-CN" sz="2200" b="1" dirty="0"/>
              <a:t>7</a:t>
            </a:r>
            <a:r>
              <a:rPr lang="zh-CN" altLang="en-US" sz="2200" b="1" dirty="0"/>
              <a:t>点</a:t>
            </a:r>
            <a:r>
              <a:rPr lang="en-US" altLang="zh-CN" sz="2200" b="1" dirty="0"/>
              <a:t>-24</a:t>
            </a:r>
            <a:r>
              <a:rPr lang="zh-CN" altLang="en-US" sz="2200" b="1" dirty="0"/>
              <a:t>点，可实现自助借还、自助打印等服务。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13"/>
          <p:cNvSpPr txBox="1"/>
          <p:nvPr/>
        </p:nvSpPr>
        <p:spPr>
          <a:xfrm>
            <a:off x="965200" y="990600"/>
            <a:ext cx="1854200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新书展示区</a:t>
            </a:r>
          </a:p>
        </p:txBody>
      </p:sp>
      <p:sp>
        <p:nvSpPr>
          <p:cNvPr id="18436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16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30" y="1779905"/>
            <a:ext cx="3086100" cy="43808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t="4001" b="8223"/>
          <a:stretch>
            <a:fillRect/>
          </a:stretch>
        </p:blipFill>
        <p:spPr>
          <a:xfrm>
            <a:off x="4316413" y="1752600"/>
            <a:ext cx="3684588" cy="2149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b="15406"/>
          <a:stretch>
            <a:fillRect/>
          </a:stretch>
        </p:blipFill>
        <p:spPr>
          <a:xfrm>
            <a:off x="4316413" y="3983038"/>
            <a:ext cx="3684588" cy="2178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等腰三角形 16"/>
          <p:cNvSpPr/>
          <p:nvPr/>
        </p:nvSpPr>
        <p:spPr>
          <a:xfrm rot="5400000">
            <a:off x="3984625" y="179388"/>
            <a:ext cx="1133475" cy="2479675"/>
          </a:xfrm>
          <a:custGeom>
            <a:avLst/>
            <a:gdLst/>
            <a:ahLst/>
            <a:cxnLst/>
            <a:rect l="l" t="t" r="r" b="b"/>
            <a:pathLst>
              <a:path w="1134126" h="2250392">
                <a:moveTo>
                  <a:pt x="270030" y="108012"/>
                </a:moveTo>
                <a:lnTo>
                  <a:pt x="351039" y="0"/>
                </a:lnTo>
                <a:lnTo>
                  <a:pt x="432048" y="108012"/>
                </a:lnTo>
                <a:close/>
                <a:moveTo>
                  <a:pt x="0" y="2250392"/>
                </a:moveTo>
                <a:lnTo>
                  <a:pt x="0" y="117536"/>
                </a:lnTo>
                <a:lnTo>
                  <a:pt x="1134126" y="117536"/>
                </a:lnTo>
                <a:lnTo>
                  <a:pt x="1134126" y="2250392"/>
                </a:lnTo>
                <a:close/>
              </a:path>
            </a:pathLst>
          </a:custGeom>
          <a:solidFill>
            <a:srgbClr val="91AFB4"/>
          </a:solidFill>
          <a:ln>
            <a:solidFill>
              <a:srgbClr val="91AFB4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文本框 22"/>
          <p:cNvSpPr txBox="1"/>
          <p:nvPr/>
        </p:nvSpPr>
        <p:spPr>
          <a:xfrm>
            <a:off x="3505200" y="1295400"/>
            <a:ext cx="2286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lt"/>
              </a:rPr>
              <a:t>借阅服务</a:t>
            </a:r>
          </a:p>
        </p:txBody>
      </p:sp>
      <p:sp>
        <p:nvSpPr>
          <p:cNvPr id="17413" name="TextBox 101"/>
          <p:cNvSpPr txBox="1"/>
          <p:nvPr/>
        </p:nvSpPr>
        <p:spPr>
          <a:xfrm>
            <a:off x="3275013" y="747713"/>
            <a:ext cx="763587" cy="700087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chemeClr val="bg1"/>
                </a:solidFill>
                <a:latin typeface="Algerian" panose="04020705040A02060702" pitchFamily="82" charset="0"/>
                <a:ea typeface="楷体" panose="02010609060101010101" pitchFamily="49" charset="-122"/>
              </a:rPr>
              <a:t>02</a:t>
            </a:r>
            <a:endParaRPr lang="zh-CN" altLang="en-US" sz="4000" dirty="0">
              <a:solidFill>
                <a:schemeClr val="bg1"/>
              </a:solidFill>
              <a:latin typeface="Algerian" panose="04020705040A02060702" pitchFamily="82" charset="0"/>
              <a:ea typeface="楷体" panose="02010609060101010101" pitchFamily="49" charset="-122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1066800" y="3001963"/>
            <a:ext cx="2806700" cy="503238"/>
          </a:xfrm>
          <a:prstGeom prst="rect">
            <a:avLst/>
          </a:prstGeom>
          <a:noFill/>
        </p:spPr>
        <p:txBody>
          <a:bodyPr lIns="180000" tIns="108000" rIns="180000" bIns="108000" anchor="ctr"/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怎么找书、借书？</a:t>
            </a:r>
            <a:endParaRPr kumimoji="1" lang="en-US" altLang="zh-CN" sz="2400" kern="1200" cap="none" spc="0" normalizeH="0" baseline="0" noProof="0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6096000" y="3429000"/>
            <a:ext cx="2322513" cy="503238"/>
          </a:xfrm>
          <a:prstGeom prst="rect">
            <a:avLst/>
          </a:prstGeom>
          <a:noFill/>
        </p:spPr>
        <p:txBody>
          <a:bodyPr lIns="180000" tIns="108000" rIns="180000" bIns="108000" anchor="ctr"/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怎么续借？</a:t>
            </a:r>
            <a:endParaRPr kumimoji="1" lang="en-US" altLang="zh-CN" sz="2400" kern="1200" cap="none" spc="0" normalizeH="0" baseline="0" noProof="0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1200150" y="4298950"/>
            <a:ext cx="2320925" cy="501650"/>
          </a:xfrm>
          <a:prstGeom prst="rect">
            <a:avLst/>
          </a:prstGeom>
          <a:noFill/>
        </p:spPr>
        <p:txBody>
          <a:bodyPr lIns="180000" tIns="108000" rIns="180000" bIns="108000" anchor="ctr"/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怎么预约？</a:t>
            </a:r>
            <a:endParaRPr kumimoji="1" lang="en-US" altLang="zh-CN" sz="2400" kern="1200" cap="none" spc="0" normalizeH="0" baseline="0" noProof="0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6172200" y="4984750"/>
            <a:ext cx="2786063" cy="501650"/>
          </a:xfrm>
          <a:prstGeom prst="rect">
            <a:avLst/>
          </a:prstGeom>
          <a:noFill/>
        </p:spPr>
        <p:txBody>
          <a:bodyPr lIns="180000" tIns="108000" rIns="180000" bIns="108000" anchor="ctr"/>
          <a:lstStyle/>
          <a:p>
            <a:pPr marR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借阅规则是什么？</a:t>
            </a:r>
            <a:endParaRPr kumimoji="1" lang="en-US" altLang="zh-CN" sz="2400" kern="1200" cap="none" spc="0" normalizeH="0" baseline="0" noProof="0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1514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17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12" name="Oval 92"/>
          <p:cNvSpPr/>
          <p:nvPr/>
        </p:nvSpPr>
        <p:spPr>
          <a:xfrm>
            <a:off x="609600" y="2971800"/>
            <a:ext cx="473075" cy="473075"/>
          </a:xfrm>
          <a:prstGeom prst="ellipse">
            <a:avLst/>
          </a:prstGeom>
          <a:solidFill>
            <a:srgbClr val="FF5050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Freeform 230"/>
          <p:cNvSpPr>
            <a:spLocks noEditPoints="1"/>
          </p:cNvSpPr>
          <p:nvPr/>
        </p:nvSpPr>
        <p:spPr bwMode="auto">
          <a:xfrm>
            <a:off x="728663" y="3090863"/>
            <a:ext cx="234950" cy="234950"/>
          </a:xfrm>
          <a:custGeom>
            <a:avLst/>
            <a:gdLst/>
            <a:ahLst/>
            <a:cxnLst>
              <a:cxn ang="0">
                <a:pos x="48" y="26"/>
              </a:cxn>
              <a:cxn ang="0">
                <a:pos x="16" y="58"/>
              </a:cxn>
              <a:cxn ang="0">
                <a:pos x="0" y="58"/>
              </a:cxn>
              <a:cxn ang="0">
                <a:pos x="0" y="42"/>
              </a:cxn>
              <a:cxn ang="0">
                <a:pos x="32" y="10"/>
              </a:cxn>
              <a:cxn ang="0">
                <a:pos x="48" y="26"/>
              </a:cxn>
              <a:cxn ang="0">
                <a:pos x="18" y="50"/>
              </a:cxn>
              <a:cxn ang="0">
                <a:pos x="9" y="41"/>
              </a:cxn>
              <a:cxn ang="0">
                <a:pos x="5" y="44"/>
              </a:cxn>
              <a:cxn ang="0">
                <a:pos x="5" y="48"/>
              </a:cxn>
              <a:cxn ang="0">
                <a:pos x="10" y="48"/>
              </a:cxn>
              <a:cxn ang="0">
                <a:pos x="10" y="53"/>
              </a:cxn>
              <a:cxn ang="0">
                <a:pos x="14" y="53"/>
              </a:cxn>
              <a:cxn ang="0">
                <a:pos x="18" y="50"/>
              </a:cxn>
              <a:cxn ang="0">
                <a:pos x="33" y="17"/>
              </a:cxn>
              <a:cxn ang="0">
                <a:pos x="33" y="17"/>
              </a:cxn>
              <a:cxn ang="0">
                <a:pos x="12" y="38"/>
              </a:cxn>
              <a:cxn ang="0">
                <a:pos x="12" y="38"/>
              </a:cxn>
              <a:cxn ang="0">
                <a:pos x="13" y="39"/>
              </a:cxn>
              <a:cxn ang="0">
                <a:pos x="13" y="39"/>
              </a:cxn>
              <a:cxn ang="0">
                <a:pos x="34" y="18"/>
              </a:cxn>
              <a:cxn ang="0">
                <a:pos x="34" y="18"/>
              </a:cxn>
              <a:cxn ang="0">
                <a:pos x="33" y="17"/>
              </a:cxn>
              <a:cxn ang="0">
                <a:pos x="57" y="18"/>
              </a:cxn>
              <a:cxn ang="0">
                <a:pos x="50" y="24"/>
              </a:cxn>
              <a:cxn ang="0">
                <a:pos x="34" y="8"/>
              </a:cxn>
              <a:cxn ang="0">
                <a:pos x="41" y="2"/>
              </a:cxn>
              <a:cxn ang="0">
                <a:pos x="44" y="0"/>
              </a:cxn>
              <a:cxn ang="0">
                <a:pos x="48" y="2"/>
              </a:cxn>
              <a:cxn ang="0">
                <a:pos x="57" y="11"/>
              </a:cxn>
              <a:cxn ang="0">
                <a:pos x="58" y="14"/>
              </a:cxn>
              <a:cxn ang="0">
                <a:pos x="57" y="18"/>
              </a:cxn>
            </a:cxnLst>
            <a:rect l="0" t="0" r="r" b="b"/>
            <a:pathLst>
              <a:path w="58" h="58">
                <a:moveTo>
                  <a:pt x="48" y="26"/>
                </a:moveTo>
                <a:cubicBezTo>
                  <a:pt x="16" y="58"/>
                  <a:pt x="16" y="58"/>
                  <a:pt x="16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32" y="10"/>
                  <a:pt x="32" y="10"/>
                  <a:pt x="32" y="10"/>
                </a:cubicBezTo>
                <a:lnTo>
                  <a:pt x="48" y="26"/>
                </a:lnTo>
                <a:close/>
                <a:moveTo>
                  <a:pt x="18" y="50"/>
                </a:moveTo>
                <a:cubicBezTo>
                  <a:pt x="9" y="41"/>
                  <a:pt x="9" y="41"/>
                  <a:pt x="9" y="41"/>
                </a:cubicBezTo>
                <a:cubicBezTo>
                  <a:pt x="5" y="44"/>
                  <a:pt x="5" y="44"/>
                  <a:pt x="5" y="44"/>
                </a:cubicBezTo>
                <a:cubicBezTo>
                  <a:pt x="5" y="48"/>
                  <a:pt x="5" y="48"/>
                  <a:pt x="5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10" y="53"/>
                  <a:pt x="10" y="53"/>
                  <a:pt x="10" y="53"/>
                </a:cubicBezTo>
                <a:cubicBezTo>
                  <a:pt x="14" y="53"/>
                  <a:pt x="14" y="53"/>
                  <a:pt x="14" y="53"/>
                </a:cubicBezTo>
                <a:lnTo>
                  <a:pt x="18" y="50"/>
                </a:lnTo>
                <a:close/>
                <a:moveTo>
                  <a:pt x="33" y="17"/>
                </a:moveTo>
                <a:cubicBezTo>
                  <a:pt x="33" y="17"/>
                  <a:pt x="33" y="17"/>
                  <a:pt x="33" y="17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9"/>
                  <a:pt x="12" y="39"/>
                  <a:pt x="13" y="39"/>
                </a:cubicBezTo>
                <a:cubicBezTo>
                  <a:pt x="13" y="39"/>
                  <a:pt x="13" y="39"/>
                  <a:pt x="13" y="39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7"/>
                  <a:pt x="34" y="17"/>
                  <a:pt x="33" y="17"/>
                </a:cubicBezTo>
                <a:close/>
                <a:moveTo>
                  <a:pt x="57" y="18"/>
                </a:moveTo>
                <a:cubicBezTo>
                  <a:pt x="50" y="24"/>
                  <a:pt x="50" y="24"/>
                  <a:pt x="50" y="24"/>
                </a:cubicBezTo>
                <a:cubicBezTo>
                  <a:pt x="34" y="8"/>
                  <a:pt x="34" y="8"/>
                  <a:pt x="34" y="8"/>
                </a:cubicBezTo>
                <a:cubicBezTo>
                  <a:pt x="41" y="2"/>
                  <a:pt x="41" y="2"/>
                  <a:pt x="41" y="2"/>
                </a:cubicBezTo>
                <a:cubicBezTo>
                  <a:pt x="42" y="1"/>
                  <a:pt x="43" y="0"/>
                  <a:pt x="44" y="0"/>
                </a:cubicBezTo>
                <a:cubicBezTo>
                  <a:pt x="45" y="0"/>
                  <a:pt x="47" y="1"/>
                  <a:pt x="48" y="2"/>
                </a:cubicBezTo>
                <a:cubicBezTo>
                  <a:pt x="57" y="11"/>
                  <a:pt x="57" y="11"/>
                  <a:pt x="57" y="11"/>
                </a:cubicBezTo>
                <a:cubicBezTo>
                  <a:pt x="57" y="12"/>
                  <a:pt x="58" y="13"/>
                  <a:pt x="58" y="14"/>
                </a:cubicBezTo>
                <a:cubicBezTo>
                  <a:pt x="58" y="15"/>
                  <a:pt x="57" y="17"/>
                  <a:pt x="57" y="1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15" name="Oval 104"/>
          <p:cNvSpPr/>
          <p:nvPr/>
        </p:nvSpPr>
        <p:spPr>
          <a:xfrm>
            <a:off x="838200" y="4327525"/>
            <a:ext cx="473075" cy="473075"/>
          </a:xfrm>
          <a:prstGeom prst="ellipse">
            <a:avLst/>
          </a:prstGeom>
          <a:solidFill>
            <a:schemeClr val="accent1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Freeform 80"/>
          <p:cNvSpPr/>
          <p:nvPr/>
        </p:nvSpPr>
        <p:spPr bwMode="auto">
          <a:xfrm>
            <a:off x="955675" y="4443413"/>
            <a:ext cx="236538" cy="241300"/>
          </a:xfrm>
          <a:custGeom>
            <a:avLst/>
            <a:gdLst/>
            <a:ahLst/>
            <a:cxnLst>
              <a:cxn ang="0">
                <a:pos x="29" y="53"/>
              </a:cxn>
              <a:cxn ang="0">
                <a:pos x="26" y="54"/>
              </a:cxn>
              <a:cxn ang="0">
                <a:pos x="26" y="54"/>
              </a:cxn>
              <a:cxn ang="0">
                <a:pos x="24" y="51"/>
              </a:cxn>
              <a:cxn ang="0">
                <a:pos x="24" y="30"/>
              </a:cxn>
              <a:cxn ang="0">
                <a:pos x="2" y="30"/>
              </a:cxn>
              <a:cxn ang="0">
                <a:pos x="0" y="28"/>
              </a:cxn>
              <a:cxn ang="0">
                <a:pos x="1" y="25"/>
              </a:cxn>
              <a:cxn ang="0">
                <a:pos x="50" y="1"/>
              </a:cxn>
              <a:cxn ang="0">
                <a:pos x="51" y="0"/>
              </a:cxn>
              <a:cxn ang="0">
                <a:pos x="52" y="1"/>
              </a:cxn>
              <a:cxn ang="0">
                <a:pos x="53" y="4"/>
              </a:cxn>
              <a:cxn ang="0">
                <a:pos x="29" y="53"/>
              </a:cxn>
            </a:cxnLst>
            <a:rect l="0" t="0" r="r" b="b"/>
            <a:pathLst>
              <a:path w="53" h="54">
                <a:moveTo>
                  <a:pt x="29" y="53"/>
                </a:moveTo>
                <a:cubicBezTo>
                  <a:pt x="28" y="53"/>
                  <a:pt x="27" y="54"/>
                  <a:pt x="26" y="54"/>
                </a:cubicBezTo>
                <a:cubicBezTo>
                  <a:pt x="26" y="54"/>
                  <a:pt x="26" y="54"/>
                  <a:pt x="26" y="54"/>
                </a:cubicBezTo>
                <a:cubicBezTo>
                  <a:pt x="25" y="54"/>
                  <a:pt x="24" y="53"/>
                  <a:pt x="24" y="51"/>
                </a:cubicBezTo>
                <a:cubicBezTo>
                  <a:pt x="24" y="30"/>
                  <a:pt x="24" y="30"/>
                  <a:pt x="24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1" y="30"/>
                  <a:pt x="0" y="29"/>
                  <a:pt x="0" y="28"/>
                </a:cubicBezTo>
                <a:cubicBezTo>
                  <a:pt x="0" y="27"/>
                  <a:pt x="0" y="25"/>
                  <a:pt x="1" y="25"/>
                </a:cubicBezTo>
                <a:cubicBezTo>
                  <a:pt x="50" y="1"/>
                  <a:pt x="50" y="1"/>
                  <a:pt x="50" y="1"/>
                </a:cubicBezTo>
                <a:cubicBezTo>
                  <a:pt x="50" y="0"/>
                  <a:pt x="50" y="0"/>
                  <a:pt x="51" y="0"/>
                </a:cubicBezTo>
                <a:cubicBezTo>
                  <a:pt x="51" y="0"/>
                  <a:pt x="52" y="1"/>
                  <a:pt x="52" y="1"/>
                </a:cubicBezTo>
                <a:cubicBezTo>
                  <a:pt x="53" y="2"/>
                  <a:pt x="53" y="3"/>
                  <a:pt x="53" y="4"/>
                </a:cubicBezTo>
                <a:lnTo>
                  <a:pt x="29" y="5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21" name="Oval 92"/>
          <p:cNvSpPr/>
          <p:nvPr/>
        </p:nvSpPr>
        <p:spPr>
          <a:xfrm>
            <a:off x="5699125" y="3413125"/>
            <a:ext cx="473075" cy="473075"/>
          </a:xfrm>
          <a:prstGeom prst="ellipse">
            <a:avLst/>
          </a:prstGeom>
          <a:solidFill>
            <a:srgbClr val="FF5050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Freeform 230"/>
          <p:cNvSpPr>
            <a:spLocks noEditPoints="1"/>
          </p:cNvSpPr>
          <p:nvPr/>
        </p:nvSpPr>
        <p:spPr bwMode="auto">
          <a:xfrm>
            <a:off x="5818188" y="3532188"/>
            <a:ext cx="234950" cy="234950"/>
          </a:xfrm>
          <a:custGeom>
            <a:avLst/>
            <a:gdLst/>
            <a:ahLst/>
            <a:cxnLst>
              <a:cxn ang="0">
                <a:pos x="48" y="26"/>
              </a:cxn>
              <a:cxn ang="0">
                <a:pos x="16" y="58"/>
              </a:cxn>
              <a:cxn ang="0">
                <a:pos x="0" y="58"/>
              </a:cxn>
              <a:cxn ang="0">
                <a:pos x="0" y="42"/>
              </a:cxn>
              <a:cxn ang="0">
                <a:pos x="32" y="10"/>
              </a:cxn>
              <a:cxn ang="0">
                <a:pos x="48" y="26"/>
              </a:cxn>
              <a:cxn ang="0">
                <a:pos x="18" y="50"/>
              </a:cxn>
              <a:cxn ang="0">
                <a:pos x="9" y="41"/>
              </a:cxn>
              <a:cxn ang="0">
                <a:pos x="5" y="44"/>
              </a:cxn>
              <a:cxn ang="0">
                <a:pos x="5" y="48"/>
              </a:cxn>
              <a:cxn ang="0">
                <a:pos x="10" y="48"/>
              </a:cxn>
              <a:cxn ang="0">
                <a:pos x="10" y="53"/>
              </a:cxn>
              <a:cxn ang="0">
                <a:pos x="14" y="53"/>
              </a:cxn>
              <a:cxn ang="0">
                <a:pos x="18" y="50"/>
              </a:cxn>
              <a:cxn ang="0">
                <a:pos x="33" y="17"/>
              </a:cxn>
              <a:cxn ang="0">
                <a:pos x="33" y="17"/>
              </a:cxn>
              <a:cxn ang="0">
                <a:pos x="12" y="38"/>
              </a:cxn>
              <a:cxn ang="0">
                <a:pos x="12" y="38"/>
              </a:cxn>
              <a:cxn ang="0">
                <a:pos x="13" y="39"/>
              </a:cxn>
              <a:cxn ang="0">
                <a:pos x="13" y="39"/>
              </a:cxn>
              <a:cxn ang="0">
                <a:pos x="34" y="18"/>
              </a:cxn>
              <a:cxn ang="0">
                <a:pos x="34" y="18"/>
              </a:cxn>
              <a:cxn ang="0">
                <a:pos x="33" y="17"/>
              </a:cxn>
              <a:cxn ang="0">
                <a:pos x="57" y="18"/>
              </a:cxn>
              <a:cxn ang="0">
                <a:pos x="50" y="24"/>
              </a:cxn>
              <a:cxn ang="0">
                <a:pos x="34" y="8"/>
              </a:cxn>
              <a:cxn ang="0">
                <a:pos x="41" y="2"/>
              </a:cxn>
              <a:cxn ang="0">
                <a:pos x="44" y="0"/>
              </a:cxn>
              <a:cxn ang="0">
                <a:pos x="48" y="2"/>
              </a:cxn>
              <a:cxn ang="0">
                <a:pos x="57" y="11"/>
              </a:cxn>
              <a:cxn ang="0">
                <a:pos x="58" y="14"/>
              </a:cxn>
              <a:cxn ang="0">
                <a:pos x="57" y="18"/>
              </a:cxn>
            </a:cxnLst>
            <a:rect l="0" t="0" r="r" b="b"/>
            <a:pathLst>
              <a:path w="58" h="58">
                <a:moveTo>
                  <a:pt x="48" y="26"/>
                </a:moveTo>
                <a:cubicBezTo>
                  <a:pt x="16" y="58"/>
                  <a:pt x="16" y="58"/>
                  <a:pt x="16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32" y="10"/>
                  <a:pt x="32" y="10"/>
                  <a:pt x="32" y="10"/>
                </a:cubicBezTo>
                <a:lnTo>
                  <a:pt x="48" y="26"/>
                </a:lnTo>
                <a:close/>
                <a:moveTo>
                  <a:pt x="18" y="50"/>
                </a:moveTo>
                <a:cubicBezTo>
                  <a:pt x="9" y="41"/>
                  <a:pt x="9" y="41"/>
                  <a:pt x="9" y="41"/>
                </a:cubicBezTo>
                <a:cubicBezTo>
                  <a:pt x="5" y="44"/>
                  <a:pt x="5" y="44"/>
                  <a:pt x="5" y="44"/>
                </a:cubicBezTo>
                <a:cubicBezTo>
                  <a:pt x="5" y="48"/>
                  <a:pt x="5" y="48"/>
                  <a:pt x="5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10" y="53"/>
                  <a:pt x="10" y="53"/>
                  <a:pt x="10" y="53"/>
                </a:cubicBezTo>
                <a:cubicBezTo>
                  <a:pt x="14" y="53"/>
                  <a:pt x="14" y="53"/>
                  <a:pt x="14" y="53"/>
                </a:cubicBezTo>
                <a:lnTo>
                  <a:pt x="18" y="50"/>
                </a:lnTo>
                <a:close/>
                <a:moveTo>
                  <a:pt x="33" y="17"/>
                </a:moveTo>
                <a:cubicBezTo>
                  <a:pt x="33" y="17"/>
                  <a:pt x="33" y="17"/>
                  <a:pt x="33" y="17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9"/>
                  <a:pt x="12" y="39"/>
                  <a:pt x="13" y="39"/>
                </a:cubicBezTo>
                <a:cubicBezTo>
                  <a:pt x="13" y="39"/>
                  <a:pt x="13" y="39"/>
                  <a:pt x="13" y="39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7"/>
                  <a:pt x="34" y="17"/>
                  <a:pt x="33" y="17"/>
                </a:cubicBezTo>
                <a:close/>
                <a:moveTo>
                  <a:pt x="57" y="18"/>
                </a:moveTo>
                <a:cubicBezTo>
                  <a:pt x="50" y="24"/>
                  <a:pt x="50" y="24"/>
                  <a:pt x="50" y="24"/>
                </a:cubicBezTo>
                <a:cubicBezTo>
                  <a:pt x="34" y="8"/>
                  <a:pt x="34" y="8"/>
                  <a:pt x="34" y="8"/>
                </a:cubicBezTo>
                <a:cubicBezTo>
                  <a:pt x="41" y="2"/>
                  <a:pt x="41" y="2"/>
                  <a:pt x="41" y="2"/>
                </a:cubicBezTo>
                <a:cubicBezTo>
                  <a:pt x="42" y="1"/>
                  <a:pt x="43" y="0"/>
                  <a:pt x="44" y="0"/>
                </a:cubicBezTo>
                <a:cubicBezTo>
                  <a:pt x="45" y="0"/>
                  <a:pt x="47" y="1"/>
                  <a:pt x="48" y="2"/>
                </a:cubicBezTo>
                <a:cubicBezTo>
                  <a:pt x="57" y="11"/>
                  <a:pt x="57" y="11"/>
                  <a:pt x="57" y="11"/>
                </a:cubicBezTo>
                <a:cubicBezTo>
                  <a:pt x="57" y="12"/>
                  <a:pt x="58" y="13"/>
                  <a:pt x="58" y="14"/>
                </a:cubicBezTo>
                <a:cubicBezTo>
                  <a:pt x="58" y="15"/>
                  <a:pt x="57" y="17"/>
                  <a:pt x="57" y="1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23" name="Oval 104"/>
          <p:cNvSpPr/>
          <p:nvPr/>
        </p:nvSpPr>
        <p:spPr>
          <a:xfrm>
            <a:off x="5791200" y="4953000"/>
            <a:ext cx="473075" cy="473075"/>
          </a:xfrm>
          <a:prstGeom prst="ellipse">
            <a:avLst/>
          </a:prstGeom>
          <a:solidFill>
            <a:schemeClr val="accent1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Freeform 80"/>
          <p:cNvSpPr/>
          <p:nvPr/>
        </p:nvSpPr>
        <p:spPr bwMode="auto">
          <a:xfrm>
            <a:off x="5908675" y="5068888"/>
            <a:ext cx="236538" cy="241300"/>
          </a:xfrm>
          <a:custGeom>
            <a:avLst/>
            <a:gdLst/>
            <a:ahLst/>
            <a:cxnLst>
              <a:cxn ang="0">
                <a:pos x="29" y="53"/>
              </a:cxn>
              <a:cxn ang="0">
                <a:pos x="26" y="54"/>
              </a:cxn>
              <a:cxn ang="0">
                <a:pos x="26" y="54"/>
              </a:cxn>
              <a:cxn ang="0">
                <a:pos x="24" y="51"/>
              </a:cxn>
              <a:cxn ang="0">
                <a:pos x="24" y="30"/>
              </a:cxn>
              <a:cxn ang="0">
                <a:pos x="2" y="30"/>
              </a:cxn>
              <a:cxn ang="0">
                <a:pos x="0" y="28"/>
              </a:cxn>
              <a:cxn ang="0">
                <a:pos x="1" y="25"/>
              </a:cxn>
              <a:cxn ang="0">
                <a:pos x="50" y="1"/>
              </a:cxn>
              <a:cxn ang="0">
                <a:pos x="51" y="0"/>
              </a:cxn>
              <a:cxn ang="0">
                <a:pos x="52" y="1"/>
              </a:cxn>
              <a:cxn ang="0">
                <a:pos x="53" y="4"/>
              </a:cxn>
              <a:cxn ang="0">
                <a:pos x="29" y="53"/>
              </a:cxn>
            </a:cxnLst>
            <a:rect l="0" t="0" r="r" b="b"/>
            <a:pathLst>
              <a:path w="53" h="54">
                <a:moveTo>
                  <a:pt x="29" y="53"/>
                </a:moveTo>
                <a:cubicBezTo>
                  <a:pt x="28" y="53"/>
                  <a:pt x="27" y="54"/>
                  <a:pt x="26" y="54"/>
                </a:cubicBezTo>
                <a:cubicBezTo>
                  <a:pt x="26" y="54"/>
                  <a:pt x="26" y="54"/>
                  <a:pt x="26" y="54"/>
                </a:cubicBezTo>
                <a:cubicBezTo>
                  <a:pt x="25" y="54"/>
                  <a:pt x="24" y="53"/>
                  <a:pt x="24" y="51"/>
                </a:cubicBezTo>
                <a:cubicBezTo>
                  <a:pt x="24" y="30"/>
                  <a:pt x="24" y="30"/>
                  <a:pt x="24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1" y="30"/>
                  <a:pt x="0" y="29"/>
                  <a:pt x="0" y="28"/>
                </a:cubicBezTo>
                <a:cubicBezTo>
                  <a:pt x="0" y="27"/>
                  <a:pt x="0" y="25"/>
                  <a:pt x="1" y="25"/>
                </a:cubicBezTo>
                <a:cubicBezTo>
                  <a:pt x="50" y="1"/>
                  <a:pt x="50" y="1"/>
                  <a:pt x="50" y="1"/>
                </a:cubicBezTo>
                <a:cubicBezTo>
                  <a:pt x="50" y="0"/>
                  <a:pt x="50" y="0"/>
                  <a:pt x="51" y="0"/>
                </a:cubicBezTo>
                <a:cubicBezTo>
                  <a:pt x="51" y="0"/>
                  <a:pt x="52" y="1"/>
                  <a:pt x="52" y="1"/>
                </a:cubicBezTo>
                <a:cubicBezTo>
                  <a:pt x="53" y="2"/>
                  <a:pt x="53" y="3"/>
                  <a:pt x="53" y="4"/>
                </a:cubicBezTo>
                <a:lnTo>
                  <a:pt x="29" y="5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pic>
        <p:nvPicPr>
          <p:cNvPr id="215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819400"/>
            <a:ext cx="3810000" cy="3810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413" grpId="0"/>
      <p:bldP spid="18" grpId="0"/>
      <p:bldP spid="24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13"/>
          <p:cNvSpPr txBox="1"/>
          <p:nvPr/>
        </p:nvSpPr>
        <p:spPr>
          <a:xfrm>
            <a:off x="965200" y="990600"/>
            <a:ext cx="1854200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借书证</a:t>
            </a:r>
          </a:p>
        </p:txBody>
      </p:sp>
      <p:pic>
        <p:nvPicPr>
          <p:cNvPr id="22532" name="Picture 3" descr="E:\PPT背景\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5638"/>
            <a:ext cx="9144000" cy="365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3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18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97486">
            <a:off x="555625" y="1695450"/>
            <a:ext cx="4527550" cy="4264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9" name="矩形 1"/>
          <p:cNvSpPr/>
          <p:nvPr/>
        </p:nvSpPr>
        <p:spPr>
          <a:xfrm rot="370440">
            <a:off x="1558925" y="3245726"/>
            <a:ext cx="2513013" cy="18740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一、借书证办理</a:t>
            </a:r>
            <a:br>
              <a:rPr lang="zh-CN" altLang="en-US" sz="18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</a:br>
            <a:r>
              <a:rPr lang="zh-CN" altLang="en-US" sz="18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凭</a:t>
            </a:r>
            <a:r>
              <a:rPr lang="zh-CN" altLang="en-US" sz="24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校园卡</a:t>
            </a:r>
            <a:r>
              <a:rPr lang="zh-CN" altLang="en-US" sz="18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即可借阅；毕业离校前必须来馆完清一切借阅手续。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265601">
            <a:off x="4424363" y="1692275"/>
            <a:ext cx="4529137" cy="4265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40" name="矩形 7"/>
          <p:cNvSpPr/>
          <p:nvPr/>
        </p:nvSpPr>
        <p:spPr>
          <a:xfrm rot="-202909">
            <a:off x="5257800" y="2966696"/>
            <a:ext cx="2816225" cy="26314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二、证件遗失情况</a:t>
            </a:r>
            <a:br>
              <a:rPr lang="zh-CN" altLang="en-US" sz="18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</a:br>
            <a:r>
              <a:rPr lang="zh-CN" altLang="en-US" sz="18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校园卡遗失需到学校信息中心挂失校园卡，</a:t>
            </a:r>
            <a:r>
              <a:rPr lang="zh-CN" altLang="en-US" sz="1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同时还须及时到图书馆一楼总服务台或登录我的图书馆进行挂失</a:t>
            </a:r>
            <a:r>
              <a:rPr lang="zh-CN" altLang="en-US" sz="18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，按要求补办证件。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439" grpId="0"/>
      <p:bldP spid="184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5" name="TextBox 13"/>
          <p:cNvSpPr txBox="1"/>
          <p:nvPr/>
        </p:nvSpPr>
        <p:spPr>
          <a:xfrm>
            <a:off x="406400" y="1004889"/>
            <a:ext cx="1854200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借阅流程</a:t>
            </a:r>
          </a:p>
        </p:txBody>
      </p:sp>
      <p:sp>
        <p:nvSpPr>
          <p:cNvPr id="23556" name="AutoShape 4"/>
          <p:cNvSpPr/>
          <p:nvPr/>
        </p:nvSpPr>
        <p:spPr>
          <a:xfrm>
            <a:off x="406400" y="2286000"/>
            <a:ext cx="811213" cy="2519363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0000" tIns="46800" rIns="90000" bIns="4680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刷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卡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入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馆</a:t>
            </a:r>
          </a:p>
        </p:txBody>
      </p:sp>
      <p:sp>
        <p:nvSpPr>
          <p:cNvPr id="23557" name="Rectangle 6"/>
          <p:cNvSpPr/>
          <p:nvPr/>
        </p:nvSpPr>
        <p:spPr>
          <a:xfrm>
            <a:off x="2079625" y="2595563"/>
            <a:ext cx="1284288" cy="5667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0000" tIns="46800" rIns="90000" bIns="4680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阅览</a:t>
            </a:r>
          </a:p>
        </p:txBody>
      </p:sp>
      <p:sp>
        <p:nvSpPr>
          <p:cNvPr id="23558" name="Rectangle 8"/>
          <p:cNvSpPr/>
          <p:nvPr/>
        </p:nvSpPr>
        <p:spPr>
          <a:xfrm>
            <a:off x="4402138" y="2514600"/>
            <a:ext cx="4146550" cy="6286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0000" tIns="46800" rIns="90000" bIns="4680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阅毕将书放于桌上或待整理书架上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559" name="Line 10"/>
          <p:cNvSpPr/>
          <p:nvPr/>
        </p:nvSpPr>
        <p:spPr>
          <a:xfrm>
            <a:off x="6524625" y="4824413"/>
            <a:ext cx="0" cy="62865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4424363" y="3871913"/>
            <a:ext cx="4124325" cy="717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0000" tIns="46800" rIns="90000" bIns="468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将图书和校园卡带到</a:t>
            </a: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自助借还机</a:t>
            </a: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或</a:t>
            </a: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总服务台处</a:t>
            </a:r>
          </a:p>
        </p:txBody>
      </p:sp>
      <p:sp>
        <p:nvSpPr>
          <p:cNvPr id="23561" name="Rectangle 12"/>
          <p:cNvSpPr/>
          <p:nvPr/>
        </p:nvSpPr>
        <p:spPr>
          <a:xfrm>
            <a:off x="5410200" y="5486400"/>
            <a:ext cx="2365375" cy="568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0000" tIns="46800" rIns="90000" bIns="4680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办理借书手续</a:t>
            </a:r>
            <a:r>
              <a:rPr lang="zh-CN" altLang="en-US" sz="20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23562" name="Rectangle 6"/>
          <p:cNvSpPr/>
          <p:nvPr/>
        </p:nvSpPr>
        <p:spPr>
          <a:xfrm>
            <a:off x="2079625" y="4043363"/>
            <a:ext cx="1284288" cy="5667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0000" tIns="46800" rIns="90000" bIns="4680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借书</a:t>
            </a:r>
          </a:p>
        </p:txBody>
      </p:sp>
      <p:sp>
        <p:nvSpPr>
          <p:cNvPr id="23563" name="Line 7"/>
          <p:cNvSpPr/>
          <p:nvPr/>
        </p:nvSpPr>
        <p:spPr>
          <a:xfrm>
            <a:off x="3487738" y="4267200"/>
            <a:ext cx="669925" cy="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3564" name="Line 7"/>
          <p:cNvSpPr/>
          <p:nvPr/>
        </p:nvSpPr>
        <p:spPr>
          <a:xfrm>
            <a:off x="3425825" y="2819400"/>
            <a:ext cx="671513" cy="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3565" name="Line 7"/>
          <p:cNvSpPr/>
          <p:nvPr/>
        </p:nvSpPr>
        <p:spPr>
          <a:xfrm>
            <a:off x="1354138" y="4233863"/>
            <a:ext cx="669925" cy="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3566" name="Line 7"/>
          <p:cNvSpPr/>
          <p:nvPr/>
        </p:nvSpPr>
        <p:spPr>
          <a:xfrm>
            <a:off x="1354138" y="2805113"/>
            <a:ext cx="669925" cy="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3567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19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1"/>
          <p:cNvSpPr/>
          <p:nvPr/>
        </p:nvSpPr>
        <p:spPr>
          <a:xfrm>
            <a:off x="658813" y="2465388"/>
            <a:ext cx="2819400" cy="2716212"/>
          </a:xfrm>
          <a:prstGeom prst="rect">
            <a:avLst/>
          </a:prstGeom>
          <a:solidFill>
            <a:schemeClr val="accent2">
              <a:alpha val="90195"/>
            </a:schemeClr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9BCED"/>
              </a:buClr>
              <a:buSzPct val="80000"/>
              <a:buNone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微信号：</a:t>
            </a:r>
            <a:r>
              <a:rPr lang="en-US" altLang="zh-CN" sz="24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gzylib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marL="0" lvl="0" indent="0"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9BCED"/>
              </a:buClr>
              <a:buSzPct val="80000"/>
              <a:buNone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公众号搜索：广州中医药大学图书馆</a:t>
            </a:r>
          </a:p>
        </p:txBody>
      </p:sp>
      <p:sp>
        <p:nvSpPr>
          <p:cNvPr id="8" name="TextBox 13"/>
          <p:cNvSpPr txBox="1"/>
          <p:nvPr/>
        </p:nvSpPr>
        <p:spPr>
          <a:xfrm>
            <a:off x="3478213" y="939800"/>
            <a:ext cx="2160587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微服务 更便捷</a:t>
            </a:r>
          </a:p>
        </p:txBody>
      </p:sp>
      <p:pic>
        <p:nvPicPr>
          <p:cNvPr id="9" name="图片 7" descr="qrcode_for_gh_8e50a174a963_25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2360382"/>
            <a:ext cx="2914650" cy="291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0" y="5562600"/>
            <a:ext cx="34290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5" name="灯片编号占位符 2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2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8263" y="3216275"/>
            <a:ext cx="23844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000" b="1" kern="1200" cap="none" spc="0" normalizeH="0" baseline="0" noProof="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“与知识相遇，       </a:t>
            </a:r>
            <a:endParaRPr kumimoji="1" lang="en-US" altLang="zh-CN" sz="2000" b="1" kern="1200" cap="none" spc="0" normalizeH="0" baseline="0" noProof="0" dirty="0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marR="0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en-US" altLang="zh-CN" sz="2000" b="1" kern="1200" cap="none" spc="0" normalizeH="0" baseline="0" noProof="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     </a:t>
            </a:r>
            <a:r>
              <a:rPr kumimoji="1" lang="zh-CN" altLang="en-US" sz="2000" b="1" kern="1200" cap="none" spc="0" normalizeH="0" baseline="0" noProof="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从关注开始”</a:t>
            </a:r>
            <a:endParaRPr kumimoji="1" lang="zh-CN" altLang="en-US" sz="2000" b="1" kern="1200" cap="none" spc="0" normalizeH="0" baseline="0" noProof="0" dirty="0"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Box 13"/>
          <p:cNvSpPr txBox="1"/>
          <p:nvPr/>
        </p:nvSpPr>
        <p:spPr>
          <a:xfrm>
            <a:off x="5216184" y="990600"/>
            <a:ext cx="2997200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查找图书</a:t>
            </a:r>
          </a:p>
        </p:txBody>
      </p:sp>
      <p:pic>
        <p:nvPicPr>
          <p:cNvPr id="24" name="图片 12" descr="02_副本.jpg"/>
          <p:cNvPicPr>
            <a:picLocks noChangeAspect="1"/>
          </p:cNvPicPr>
          <p:nvPr/>
        </p:nvPicPr>
        <p:blipFill>
          <a:blip r:embed="rId4"/>
          <a:srcRect l="-40" t="418"/>
          <a:stretch>
            <a:fillRect/>
          </a:stretch>
        </p:blipFill>
        <p:spPr>
          <a:xfrm rot="-1001308">
            <a:off x="4560888" y="2697163"/>
            <a:ext cx="4311650" cy="441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4973638" y="2000250"/>
            <a:ext cx="4030663" cy="727075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defRPr/>
            </a:pPr>
            <a:r>
              <a:rPr kumimoji="1" lang="zh-CN" alt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先了解“中国图书馆</a:t>
            </a:r>
            <a:r>
              <a:rPr lang="zh-CN" altLang="en-US" sz="2200" dirty="0">
                <a:latin typeface="黑体" panose="02010609060101010101" pitchFamily="49" charset="-122"/>
                <a:ea typeface="黑体" panose="02010609060101010101" pitchFamily="49" charset="-122"/>
              </a:rPr>
              <a:t>分类法</a:t>
            </a:r>
            <a:endParaRPr kumimoji="1" lang="en-US" altLang="zh-CN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lvl="0" indent="0" eaLnBrk="1" hangingPunct="1">
              <a:buNone/>
              <a:defRPr/>
            </a:pPr>
            <a:r>
              <a:rPr kumimoji="1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 </a:t>
            </a:r>
            <a:r>
              <a:rPr kumimoji="1" lang="zh-CN" alt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（中图法）</a:t>
            </a:r>
            <a:r>
              <a:rPr lang="zh-CN" altLang="en-US" sz="2200" dirty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kumimoji="1" lang="zh-CN" altLang="en-US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7" name="Picture 2" descr="clip_image0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1293813"/>
            <a:ext cx="4629150" cy="548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3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20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03" name="Group 4"/>
          <p:cNvGrpSpPr>
            <a:grpSpLocks noChangeAspect="1"/>
          </p:cNvGrpSpPr>
          <p:nvPr/>
        </p:nvGrpSpPr>
        <p:grpSpPr>
          <a:xfrm>
            <a:off x="901700" y="3852863"/>
            <a:ext cx="1917700" cy="2243137"/>
            <a:chOff x="0" y="0"/>
            <a:chExt cx="1321" cy="1755"/>
          </a:xfrm>
        </p:grpSpPr>
        <p:pic>
          <p:nvPicPr>
            <p:cNvPr id="25612" name="Picture 5" descr="1358826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759" cy="11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6" descr="174453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" y="258"/>
              <a:ext cx="720" cy="9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4" name="Picture 7" descr="0040516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7" y="439"/>
              <a:ext cx="670" cy="9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5" name="Picture 8" descr="0040500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9" y="575"/>
              <a:ext cx="723" cy="9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6" name="Picture 9" descr="185573943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5" y="757"/>
              <a:ext cx="726" cy="99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04" name="Picture 2" descr="clip_image0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1000125"/>
            <a:ext cx="4252913" cy="5040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5" name="矩形 18"/>
          <p:cNvSpPr/>
          <p:nvPr/>
        </p:nvSpPr>
        <p:spPr>
          <a:xfrm>
            <a:off x="5348288" y="4495800"/>
            <a:ext cx="1128712" cy="271463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000" dirty="0">
              <a:ea typeface="宋体" panose="02010600030101010101" pitchFamily="2" charset="-122"/>
            </a:endParaRPr>
          </a:p>
        </p:txBody>
      </p:sp>
      <p:grpSp>
        <p:nvGrpSpPr>
          <p:cNvPr id="25606" name="组合 18"/>
          <p:cNvGrpSpPr/>
          <p:nvPr/>
        </p:nvGrpSpPr>
        <p:grpSpPr>
          <a:xfrm>
            <a:off x="3048000" y="4648200"/>
            <a:ext cx="1714500" cy="1100138"/>
            <a:chOff x="3428992" y="4343410"/>
            <a:chExt cx="1714512" cy="1100138"/>
          </a:xfrm>
        </p:grpSpPr>
        <p:sp>
          <p:nvSpPr>
            <p:cNvPr id="21" name="心形 20"/>
            <p:cNvSpPr/>
            <p:nvPr/>
          </p:nvSpPr>
          <p:spPr bwMode="auto">
            <a:xfrm>
              <a:off x="3428992" y="4343410"/>
              <a:ext cx="1714512" cy="1100138"/>
            </a:xfrm>
            <a:prstGeom prst="hear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endParaRPr>
            </a:p>
          </p:txBody>
        </p:sp>
        <p:sp>
          <p:nvSpPr>
            <p:cNvPr id="25611" name="TextBox 16"/>
            <p:cNvSpPr txBox="1"/>
            <p:nvPr/>
          </p:nvSpPr>
          <p:spPr>
            <a:xfrm>
              <a:off x="3833299" y="4626124"/>
              <a:ext cx="1005403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16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R2 </a:t>
              </a:r>
              <a:r>
                <a:rPr lang="zh-CN" altLang="en-US" sz="16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中医</a:t>
              </a:r>
              <a:endParaRPr lang="en-US" altLang="zh-CN" sz="16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16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R28 </a:t>
              </a:r>
              <a:r>
                <a:rPr lang="zh-CN" altLang="en-US" sz="16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中药</a:t>
              </a:r>
            </a:p>
          </p:txBody>
        </p:sp>
      </p:grpSp>
      <p:sp>
        <p:nvSpPr>
          <p:cNvPr id="23" name="TextBox 19"/>
          <p:cNvSpPr txBox="1"/>
          <p:nvPr/>
        </p:nvSpPr>
        <p:spPr>
          <a:xfrm>
            <a:off x="1312863" y="1217613"/>
            <a:ext cx="1811337" cy="17541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记住你关心</a:t>
            </a:r>
            <a:endParaRPr lang="en-US" altLang="zh-CN" sz="1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学科的分类号，</a:t>
            </a:r>
            <a:endParaRPr lang="en-US" altLang="zh-CN" sz="1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可帮助你浏览</a:t>
            </a:r>
            <a:endParaRPr lang="en-US" altLang="zh-CN" sz="1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同类文献。</a:t>
            </a:r>
          </a:p>
        </p:txBody>
      </p:sp>
      <p:sp>
        <p:nvSpPr>
          <p:cNvPr id="27" name="云形标注 26"/>
          <p:cNvSpPr/>
          <p:nvPr/>
        </p:nvSpPr>
        <p:spPr bwMode="auto">
          <a:xfrm>
            <a:off x="985838" y="982663"/>
            <a:ext cx="2519363" cy="2217738"/>
          </a:xfrm>
          <a:prstGeom prst="cloudCallout">
            <a:avLst>
              <a:gd name="adj1" fmla="val -26297"/>
              <a:gd name="adj2" fmla="val 87962"/>
            </a:avLst>
          </a:prstGeom>
          <a:noFill/>
          <a:ln w="22225" cap="flat" cmpd="sng" algn="ctr">
            <a:solidFill>
              <a:srgbClr val="FFCA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              </a:t>
            </a:r>
            <a:endParaRPr kumimoji="1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 Black" panose="020B0A040201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 Black" panose="020B0A040201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br>
            <a:endParaRPr kumimoji="1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09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21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13"/>
          <p:cNvSpPr txBox="1"/>
          <p:nvPr/>
        </p:nvSpPr>
        <p:spPr>
          <a:xfrm>
            <a:off x="4800600" y="1076325"/>
            <a:ext cx="3454400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“以</a:t>
            </a:r>
            <a:r>
              <a:rPr lang="en-US" altLang="zh-CN" sz="2000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《</a:t>
            </a:r>
            <a:r>
              <a:rPr lang="zh-CN" altLang="en-US" sz="2000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英汉翻译原理</a:t>
            </a:r>
            <a:r>
              <a:rPr lang="en-US" altLang="zh-CN" sz="2000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》</a:t>
            </a:r>
            <a:r>
              <a:rPr lang="zh-CN" altLang="en-US" sz="2000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为例“</a:t>
            </a:r>
          </a:p>
        </p:txBody>
      </p:sp>
      <p:sp>
        <p:nvSpPr>
          <p:cNvPr id="4" name="TextBox 8"/>
          <p:cNvSpPr>
            <a:spLocks noChangeArrowheads="1"/>
          </p:cNvSpPr>
          <p:nvPr/>
        </p:nvSpPr>
        <p:spPr bwMode="auto">
          <a:xfrm>
            <a:off x="0" y="1557338"/>
            <a:ext cx="5129213" cy="4760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H 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语言、文字</a:t>
            </a:r>
          </a:p>
          <a:p>
            <a:pPr marL="0" marR="0" lvl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   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H0 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语言学</a:t>
            </a:r>
          </a:p>
          <a:p>
            <a:pPr marL="0" marR="0" lvl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   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H1 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汉语</a:t>
            </a:r>
          </a:p>
          <a:p>
            <a:pPr marL="0" marR="0" lvl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   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H2 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中国少数民族语言</a:t>
            </a:r>
          </a:p>
          <a:p>
            <a:pPr marL="0" marR="0" lvl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   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H3 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常用外国语</a:t>
            </a:r>
          </a:p>
          <a:p>
            <a:pPr marL="0" marR="0" lvl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      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H31 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英语</a:t>
            </a:r>
          </a:p>
          <a:p>
            <a:pPr marL="0" marR="0" lvl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          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H310.4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英语水平考试</a:t>
            </a:r>
          </a:p>
          <a:p>
            <a:pPr marL="0" marR="0" lvl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          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H310.9 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英语发展史</a:t>
            </a:r>
          </a:p>
          <a:p>
            <a:pPr marL="0" marR="0" lvl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          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H311 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语言</a:t>
            </a:r>
          </a:p>
          <a:p>
            <a:pPr marL="0" marR="0" lvl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          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H312 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文字</a:t>
            </a:r>
          </a:p>
          <a:p>
            <a:pPr marL="0" marR="0" lvl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          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H313 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语义、词汇、词义</a:t>
            </a:r>
          </a:p>
          <a:p>
            <a:pPr marL="0" marR="0" lvl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          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H314 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语法</a:t>
            </a:r>
          </a:p>
          <a:p>
            <a:pPr marL="0" marR="0" lvl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          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H315 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写作、修辞</a:t>
            </a:r>
          </a:p>
          <a:p>
            <a:pPr marL="0" marR="0" lvl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          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H315.9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翻译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6629" name="Picture 2" descr="clip_image031"/>
          <p:cNvPicPr>
            <a:picLocks noChangeAspect="1"/>
          </p:cNvPicPr>
          <p:nvPr/>
        </p:nvPicPr>
        <p:blipFill>
          <a:blip r:embed="rId4"/>
          <a:srcRect l="13293" t="37881" r="10248" b="48581"/>
          <a:stretch>
            <a:fillRect/>
          </a:stretch>
        </p:blipFill>
        <p:spPr>
          <a:xfrm>
            <a:off x="4522788" y="1878013"/>
            <a:ext cx="3859212" cy="788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30" name="矩形 5"/>
          <p:cNvSpPr/>
          <p:nvPr/>
        </p:nvSpPr>
        <p:spPr>
          <a:xfrm>
            <a:off x="4800600" y="1981200"/>
            <a:ext cx="1295400" cy="304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ea typeface="宋体" panose="02010600030101010101" pitchFamily="2" charset="-122"/>
            </a:endParaRPr>
          </a:p>
        </p:txBody>
      </p:sp>
      <p:pic>
        <p:nvPicPr>
          <p:cNvPr id="26631" name="图片 1"/>
          <p:cNvPicPr>
            <a:picLocks noChangeAspect="1"/>
          </p:cNvPicPr>
          <p:nvPr/>
        </p:nvPicPr>
        <p:blipFill>
          <a:blip r:embed="rId5"/>
          <a:srcRect t="22484" r="4195"/>
          <a:stretch>
            <a:fillRect/>
          </a:stretch>
        </p:blipFill>
        <p:spPr>
          <a:xfrm>
            <a:off x="5272088" y="2819400"/>
            <a:ext cx="3054350" cy="3911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13"/>
          <p:cNvSpPr txBox="1"/>
          <p:nvPr/>
        </p:nvSpPr>
        <p:spPr>
          <a:xfrm>
            <a:off x="965200" y="990600"/>
            <a:ext cx="1854200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分类号</a:t>
            </a:r>
          </a:p>
        </p:txBody>
      </p:sp>
      <p:sp>
        <p:nvSpPr>
          <p:cNvPr id="26633" name="灯片编号占位符 4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22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1" name="TextBox 13"/>
          <p:cNvSpPr txBox="1"/>
          <p:nvPr/>
        </p:nvSpPr>
        <p:spPr>
          <a:xfrm>
            <a:off x="965200" y="990600"/>
            <a:ext cx="1854200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书标和索书号</a:t>
            </a:r>
          </a:p>
        </p:txBody>
      </p:sp>
      <p:pic>
        <p:nvPicPr>
          <p:cNvPr id="24580" name="图片 1"/>
          <p:cNvPicPr>
            <a:picLocks noChangeAspect="1"/>
          </p:cNvPicPr>
          <p:nvPr/>
        </p:nvPicPr>
        <p:blipFill>
          <a:blip r:embed="rId4"/>
          <a:srcRect t="29474" r="15652" b="-2"/>
          <a:stretch>
            <a:fillRect/>
          </a:stretch>
        </p:blipFill>
        <p:spPr bwMode="auto">
          <a:xfrm>
            <a:off x="4800600" y="2209800"/>
            <a:ext cx="4340225" cy="3276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53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2137" y="3429000"/>
            <a:ext cx="3030537" cy="3030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圆角矩形 8"/>
          <p:cNvSpPr/>
          <p:nvPr/>
        </p:nvSpPr>
        <p:spPr bwMode="auto">
          <a:xfrm>
            <a:off x="1981200" y="2895600"/>
            <a:ext cx="2743200" cy="147161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27655" name="矩形 5"/>
          <p:cNvSpPr/>
          <p:nvPr/>
        </p:nvSpPr>
        <p:spPr>
          <a:xfrm>
            <a:off x="1905000" y="2768600"/>
            <a:ext cx="2895600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书标：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贴在书脊下端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印有索书号的白色标签</a:t>
            </a:r>
          </a:p>
        </p:txBody>
      </p:sp>
      <p:sp>
        <p:nvSpPr>
          <p:cNvPr id="27656" name="灯片编号占位符 10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23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13"/>
          <p:cNvSpPr txBox="1"/>
          <p:nvPr/>
        </p:nvSpPr>
        <p:spPr>
          <a:xfrm>
            <a:off x="965200" y="990600"/>
            <a:ext cx="1854200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索书号构成</a:t>
            </a:r>
          </a:p>
        </p:txBody>
      </p:sp>
      <p:sp>
        <p:nvSpPr>
          <p:cNvPr id="34" name="Oval 34"/>
          <p:cNvSpPr>
            <a:spLocks noChangeArrowheads="1"/>
          </p:cNvSpPr>
          <p:nvPr/>
        </p:nvSpPr>
        <p:spPr bwMode="auto">
          <a:xfrm>
            <a:off x="2416175" y="2043113"/>
            <a:ext cx="2054225" cy="51435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noFill/>
            <a:bevel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分类号</a:t>
            </a:r>
            <a:endParaRPr kumimoji="1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Oval 35"/>
          <p:cNvSpPr>
            <a:spLocks noChangeArrowheads="1"/>
          </p:cNvSpPr>
          <p:nvPr/>
        </p:nvSpPr>
        <p:spPr bwMode="auto">
          <a:xfrm>
            <a:off x="152400" y="2025650"/>
            <a:ext cx="2033588" cy="51435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noFill/>
            <a:bevel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索书号</a:t>
            </a:r>
            <a:endParaRPr kumimoji="1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Oval 36"/>
          <p:cNvSpPr>
            <a:spLocks noChangeArrowheads="1"/>
          </p:cNvSpPr>
          <p:nvPr/>
        </p:nvSpPr>
        <p:spPr bwMode="auto">
          <a:xfrm>
            <a:off x="4730750" y="2065338"/>
            <a:ext cx="2046288" cy="51435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noFill/>
            <a:bevel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书次号</a:t>
            </a:r>
            <a:endParaRPr kumimoji="1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679" name="Oval 37"/>
          <p:cNvSpPr/>
          <p:nvPr/>
        </p:nvSpPr>
        <p:spPr>
          <a:xfrm>
            <a:off x="7083425" y="2032000"/>
            <a:ext cx="2033588" cy="512763"/>
          </a:xfrm>
          <a:prstGeom prst="ellipse">
            <a:avLst/>
          </a:prstGeom>
          <a:solidFill>
            <a:srgbClr val="FFFF66"/>
          </a:solidFill>
          <a:ln w="5715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lnSpc>
                <a:spcPct val="125000"/>
              </a:lnSpc>
              <a:spcBef>
                <a:spcPct val="50000"/>
              </a:spcBef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辅助区分号</a:t>
            </a:r>
            <a:endParaRPr lang="zh-CN" altLang="en-US" sz="1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680" name="Text Box 38"/>
          <p:cNvSpPr/>
          <p:nvPr/>
        </p:nvSpPr>
        <p:spPr>
          <a:xfrm>
            <a:off x="2111375" y="2012950"/>
            <a:ext cx="314325" cy="423863"/>
          </a:xfrm>
          <a:prstGeom prst="rect">
            <a:avLst/>
          </a:prstGeom>
          <a:noFill/>
          <a:ln w="57150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50000"/>
              </a:spcBef>
              <a:buNone/>
            </a:pP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=</a:t>
            </a:r>
            <a:endParaRPr lang="zh-CN" altLang="en-US" sz="1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681" name="Text Box 39"/>
          <p:cNvSpPr/>
          <p:nvPr/>
        </p:nvSpPr>
        <p:spPr>
          <a:xfrm>
            <a:off x="4346575" y="2032000"/>
            <a:ext cx="323850" cy="423863"/>
          </a:xfrm>
          <a:prstGeom prst="rect">
            <a:avLst/>
          </a:prstGeom>
          <a:noFill/>
          <a:ln w="5715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50000"/>
              </a:spcBef>
              <a:buNone/>
            </a:pP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+</a:t>
            </a:r>
            <a:endParaRPr lang="zh-CN" altLang="en-US" sz="1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682" name="Text Box 40"/>
          <p:cNvSpPr/>
          <p:nvPr/>
        </p:nvSpPr>
        <p:spPr>
          <a:xfrm>
            <a:off x="6735763" y="2022475"/>
            <a:ext cx="314325" cy="423863"/>
          </a:xfrm>
          <a:prstGeom prst="rect">
            <a:avLst/>
          </a:prstGeom>
          <a:noFill/>
          <a:ln w="57150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50000"/>
              </a:spcBef>
              <a:buNone/>
            </a:pP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+</a:t>
            </a:r>
            <a:endParaRPr lang="zh-CN" altLang="en-US" sz="1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683" name="AutoShape 41"/>
          <p:cNvSpPr/>
          <p:nvPr/>
        </p:nvSpPr>
        <p:spPr>
          <a:xfrm>
            <a:off x="3140075" y="2579688"/>
            <a:ext cx="527050" cy="3222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A650"/>
          </a:solidFill>
          <a:ln w="5715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50000"/>
              </a:spcBef>
              <a:buNone/>
            </a:pPr>
            <a:endParaRPr lang="zh-CN" altLang="zh-CN" sz="2000" b="1" dirty="0"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</p:txBody>
      </p:sp>
      <p:sp>
        <p:nvSpPr>
          <p:cNvPr id="28684" name="AutoShape 42"/>
          <p:cNvSpPr/>
          <p:nvPr/>
        </p:nvSpPr>
        <p:spPr>
          <a:xfrm>
            <a:off x="5443538" y="2579688"/>
            <a:ext cx="527050" cy="3222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A650"/>
          </a:solidFill>
          <a:ln w="5715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50000"/>
              </a:spcBef>
              <a:buNone/>
            </a:pPr>
            <a:endParaRPr lang="zh-CN" altLang="zh-CN" sz="2000" b="1" dirty="0"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</p:txBody>
      </p:sp>
      <p:sp>
        <p:nvSpPr>
          <p:cNvPr id="28685" name="AutoShape 43"/>
          <p:cNvSpPr/>
          <p:nvPr/>
        </p:nvSpPr>
        <p:spPr>
          <a:xfrm>
            <a:off x="7870825" y="2544763"/>
            <a:ext cx="525463" cy="3222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A650"/>
          </a:solidFill>
          <a:ln w="5715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50000"/>
              </a:spcBef>
              <a:buNone/>
            </a:pPr>
            <a:endParaRPr lang="zh-CN" altLang="zh-CN" sz="2000" b="1" dirty="0"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</p:txBody>
      </p:sp>
      <p:sp>
        <p:nvSpPr>
          <p:cNvPr id="28686" name="Rectangle 44"/>
          <p:cNvSpPr/>
          <p:nvPr/>
        </p:nvSpPr>
        <p:spPr>
          <a:xfrm>
            <a:off x="2743200" y="3013075"/>
            <a:ext cx="1266825" cy="482600"/>
          </a:xfrm>
          <a:prstGeom prst="rect">
            <a:avLst/>
          </a:prstGeom>
          <a:noFill/>
          <a:ln w="5715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lnSpc>
                <a:spcPct val="125000"/>
              </a:lnSpc>
              <a:spcBef>
                <a:spcPct val="50000"/>
              </a:spcBef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学科属性</a:t>
            </a:r>
            <a:endParaRPr lang="zh-CN" altLang="en-US" sz="1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687" name="Rectangle 45"/>
          <p:cNvSpPr/>
          <p:nvPr/>
        </p:nvSpPr>
        <p:spPr>
          <a:xfrm>
            <a:off x="5105400" y="3021013"/>
            <a:ext cx="1266825" cy="484187"/>
          </a:xfrm>
          <a:prstGeom prst="rect">
            <a:avLst/>
          </a:prstGeom>
          <a:noFill/>
          <a:ln w="5715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lnSpc>
                <a:spcPct val="125000"/>
              </a:lnSpc>
              <a:spcBef>
                <a:spcPct val="50000"/>
              </a:spcBef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出版年月</a:t>
            </a:r>
            <a:endParaRPr lang="zh-CN" altLang="en-US" sz="1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688" name="Rectangle 46"/>
          <p:cNvSpPr/>
          <p:nvPr/>
        </p:nvSpPr>
        <p:spPr>
          <a:xfrm>
            <a:off x="7335838" y="3022600"/>
            <a:ext cx="1579562" cy="414338"/>
          </a:xfrm>
          <a:prstGeom prst="rect">
            <a:avLst/>
          </a:prstGeom>
          <a:noFill/>
          <a:ln w="5715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lnSpc>
                <a:spcPct val="125000"/>
              </a:lnSpc>
              <a:spcBef>
                <a:spcPct val="50000"/>
              </a:spcBef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入馆顺序等</a:t>
            </a:r>
            <a:endParaRPr lang="zh-CN" altLang="en-US" sz="1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1" y="3429000"/>
            <a:ext cx="7730647" cy="3341688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8" name="AutoShape 8"/>
          <p:cNvSpPr/>
          <p:nvPr/>
        </p:nvSpPr>
        <p:spPr>
          <a:xfrm>
            <a:off x="3352800" y="6096000"/>
            <a:ext cx="1763713" cy="617538"/>
          </a:xfrm>
          <a:prstGeom prst="wedgeRoundRectCallout">
            <a:avLst>
              <a:gd name="adj1" fmla="val 58468"/>
              <a:gd name="adj2" fmla="val -58315"/>
              <a:gd name="adj3" fmla="val 16667"/>
            </a:avLst>
          </a:prstGeom>
          <a:solidFill>
            <a:srgbClr val="00A650"/>
          </a:solidFill>
          <a:ln w="9525">
            <a:noFill/>
          </a:ln>
        </p:spPr>
        <p:txBody>
          <a:bodyPr lIns="92058" tIns="46030" rIns="92058" bIns="4603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buClr>
                <a:schemeClr val="tx2"/>
              </a:buClr>
              <a:buSzPct val="75000"/>
              <a:buFont typeface="Monotype Sorts"/>
              <a:buNone/>
            </a:pP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索书号</a:t>
            </a:r>
            <a:endParaRPr lang="zh-CN" altLang="en-US" sz="1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9" name="Text Box 9"/>
          <p:cNvSpPr/>
          <p:nvPr/>
        </p:nvSpPr>
        <p:spPr bwMode="auto">
          <a:xfrm>
            <a:off x="1395413" y="5032375"/>
            <a:ext cx="1374775" cy="10779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  <a:miter lim="800000"/>
          </a:ln>
        </p:spPr>
        <p:txBody>
          <a:bodyPr lIns="91422" tIns="45711" rIns="91422" bIns="4571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黑体" panose="02010609060101010101" pitchFamily="49" charset="-122"/>
              </a:rPr>
              <a:t>H</a:t>
            </a:r>
            <a:endParaRPr kumimoji="1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黑体" panose="02010609060101010101" pitchFamily="49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黑体" panose="02010609060101010101" pitchFamily="49" charset="-122"/>
              </a:rPr>
              <a:t>H310.4</a:t>
            </a:r>
            <a:endParaRPr kumimoji="1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黑体" panose="02010609060101010101" pitchFamily="49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黑体" panose="02010609060101010101" pitchFamily="49" charset="-122"/>
              </a:rPr>
              <a:t>200209</a:t>
            </a:r>
            <a:endParaRPr kumimoji="1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Line 10"/>
          <p:cNvSpPr/>
          <p:nvPr/>
        </p:nvSpPr>
        <p:spPr>
          <a:xfrm flipH="1" flipV="1">
            <a:off x="2625725" y="5241925"/>
            <a:ext cx="3344863" cy="582613"/>
          </a:xfrm>
          <a:prstGeom prst="line">
            <a:avLst/>
          </a:prstGeom>
          <a:ln w="19050" cap="flat" cmpd="sng">
            <a:solidFill>
              <a:srgbClr val="FF00FF"/>
            </a:solidFill>
            <a:prstDash val="solid"/>
            <a:bevel/>
            <a:headEnd type="none" w="med" len="med"/>
            <a:tailEnd type="triangle" w="lg" len="med"/>
          </a:ln>
        </p:spPr>
      </p:sp>
      <p:sp>
        <p:nvSpPr>
          <p:cNvPr id="51" name="Oval 11"/>
          <p:cNvSpPr/>
          <p:nvPr/>
        </p:nvSpPr>
        <p:spPr>
          <a:xfrm>
            <a:off x="1116013" y="5083175"/>
            <a:ext cx="1836737" cy="331788"/>
          </a:xfrm>
          <a:prstGeom prst="ellipse">
            <a:avLst/>
          </a:prstGeom>
          <a:noFill/>
          <a:ln w="19050" cap="flat" cmpd="sng">
            <a:solidFill>
              <a:srgbClr val="FF00FF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none" lIns="92075" tIns="46038" rIns="92075" bIns="46038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50000"/>
              </a:spcBef>
              <a:buNone/>
            </a:pPr>
            <a:endParaRPr lang="zh-CN" altLang="zh-CN" sz="1800" b="1" dirty="0"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</p:txBody>
      </p:sp>
      <p:sp>
        <p:nvSpPr>
          <p:cNvPr id="52" name="Oval 12"/>
          <p:cNvSpPr/>
          <p:nvPr/>
        </p:nvSpPr>
        <p:spPr>
          <a:xfrm>
            <a:off x="1081088" y="5459413"/>
            <a:ext cx="1835150" cy="331787"/>
          </a:xfrm>
          <a:prstGeom prst="ellipse">
            <a:avLst/>
          </a:prstGeom>
          <a:noFill/>
          <a:ln w="19050" cap="flat" cmpd="sng">
            <a:solidFill>
              <a:srgbClr val="FF00FF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none" lIns="92075" tIns="46038" rIns="92075" bIns="46038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50000"/>
              </a:spcBef>
              <a:buNone/>
            </a:pPr>
            <a:endParaRPr lang="zh-CN" altLang="zh-CN" sz="1800" b="1" dirty="0"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</p:txBody>
      </p:sp>
      <p:sp>
        <p:nvSpPr>
          <p:cNvPr id="53" name="AutoShape 13"/>
          <p:cNvSpPr/>
          <p:nvPr/>
        </p:nvSpPr>
        <p:spPr>
          <a:xfrm>
            <a:off x="798513" y="3644900"/>
            <a:ext cx="2187575" cy="608013"/>
          </a:xfrm>
          <a:prstGeom prst="wedgeRoundRectCallout">
            <a:avLst>
              <a:gd name="adj1" fmla="val -9745"/>
              <a:gd name="adj2" fmla="val 109519"/>
              <a:gd name="adj3" fmla="val 16667"/>
            </a:avLst>
          </a:prstGeom>
          <a:solidFill>
            <a:srgbClr val="93CDDD"/>
          </a:solidFill>
          <a:ln w="9525">
            <a:noFill/>
          </a:ln>
        </p:spPr>
        <p:txBody>
          <a:bodyPr lIns="92058" tIns="46030" rIns="92058" bIns="46030" anchor="ctr" anchorCtr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buClr>
                <a:schemeClr val="tx2"/>
              </a:buClr>
              <a:buSzPct val="75000"/>
              <a:buFont typeface="Monotype Sorts"/>
              <a:buNone/>
            </a:pP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基本大类号</a:t>
            </a:r>
            <a:endParaRPr lang="zh-CN" altLang="en-US" sz="1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696" name="Rectangle 15"/>
          <p:cNvSpPr/>
          <p:nvPr/>
        </p:nvSpPr>
        <p:spPr>
          <a:xfrm rot="-3498593">
            <a:off x="5391150" y="5148263"/>
            <a:ext cx="949325" cy="120015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lIns="91422" tIns="45711" rIns="91422" bIns="45711" anchor="ctr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  <a:sym typeface="黑体" panose="02010609060101010101" pitchFamily="49" charset="-122"/>
              </a:rPr>
              <a:t>H</a:t>
            </a:r>
            <a:endParaRPr lang="zh-CN" altLang="en-US" sz="1800" b="1" dirty="0">
              <a:latin typeface="宋体" panose="02010600030101010101" pitchFamily="2" charset="-122"/>
              <a:ea typeface="宋体" panose="02010600030101010101" pitchFamily="2" charset="-122"/>
              <a:sym typeface="黑体" panose="02010609060101010101" pitchFamily="49" charset="-122"/>
            </a:endParaRP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  <a:sym typeface="黑体" panose="02010609060101010101" pitchFamily="49" charset="-122"/>
              </a:rPr>
              <a:t>H310.4</a:t>
            </a:r>
            <a:endParaRPr lang="zh-CN" altLang="en-US" sz="1800" b="1" dirty="0">
              <a:latin typeface="宋体" panose="02010600030101010101" pitchFamily="2" charset="-122"/>
              <a:ea typeface="宋体" panose="02010600030101010101" pitchFamily="2" charset="-122"/>
              <a:sym typeface="黑体" panose="02010609060101010101" pitchFamily="49" charset="-122"/>
            </a:endParaRP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  <a:sym typeface="黑体" panose="02010609060101010101" pitchFamily="49" charset="-122"/>
              </a:rPr>
              <a:t>200209</a:t>
            </a:r>
            <a:endParaRPr lang="zh-CN" altLang="en-US" sz="1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5" name="AutoShape 14"/>
          <p:cNvSpPr/>
          <p:nvPr/>
        </p:nvSpPr>
        <p:spPr>
          <a:xfrm>
            <a:off x="838200" y="6172200"/>
            <a:ext cx="1339850" cy="422275"/>
          </a:xfrm>
          <a:prstGeom prst="wedgeRoundRectCallout">
            <a:avLst>
              <a:gd name="adj1" fmla="val -8537"/>
              <a:gd name="adj2" fmla="val -91852"/>
              <a:gd name="adj3" fmla="val 16667"/>
            </a:avLst>
          </a:prstGeom>
          <a:solidFill>
            <a:srgbClr val="93CDDD"/>
          </a:solidFill>
          <a:ln w="9525">
            <a:noFill/>
          </a:ln>
        </p:spPr>
        <p:txBody>
          <a:bodyPr lIns="92058" tIns="46030" rIns="92058" bIns="46030" anchor="ctr" anchorCtr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buClr>
                <a:schemeClr val="tx2"/>
              </a:buClr>
              <a:buSzPct val="75000"/>
              <a:buFont typeface="Monotype Sorts"/>
              <a:buNone/>
            </a:pP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书次号</a:t>
            </a:r>
            <a:endParaRPr lang="zh-CN" altLang="en-US" sz="1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6" name="Oval 7"/>
          <p:cNvSpPr/>
          <p:nvPr/>
        </p:nvSpPr>
        <p:spPr>
          <a:xfrm>
            <a:off x="5181600" y="5241925"/>
            <a:ext cx="1554163" cy="1141413"/>
          </a:xfrm>
          <a:prstGeom prst="ellipse">
            <a:avLst/>
          </a:prstGeom>
          <a:noFill/>
          <a:ln w="28575" cap="flat" cmpd="sng">
            <a:solidFill>
              <a:srgbClr val="FF00FF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none" lIns="92075" tIns="46038" rIns="92075" bIns="46038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50000"/>
              </a:spcBef>
              <a:buNone/>
            </a:pPr>
            <a:endParaRPr lang="zh-CN" altLang="zh-CN" sz="1800" b="1" dirty="0"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</p:txBody>
      </p:sp>
      <p:sp>
        <p:nvSpPr>
          <p:cNvPr id="57" name="AutoShape 16"/>
          <p:cNvSpPr/>
          <p:nvPr/>
        </p:nvSpPr>
        <p:spPr>
          <a:xfrm>
            <a:off x="3532188" y="4257675"/>
            <a:ext cx="1976437" cy="619125"/>
          </a:xfrm>
          <a:prstGeom prst="wedgeRoundRectCallout">
            <a:avLst>
              <a:gd name="adj1" fmla="val -88315"/>
              <a:gd name="adj2" fmla="val 155870"/>
              <a:gd name="adj3" fmla="val 16667"/>
            </a:avLst>
          </a:prstGeom>
          <a:solidFill>
            <a:srgbClr val="93CDDD"/>
          </a:solidFill>
          <a:ln w="9525" cap="flat" cmpd="sng">
            <a:solidFill>
              <a:srgbClr val="93CDDD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2058" tIns="46030" rIns="92058" bIns="46030" anchor="ctr" anchorCtr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buClr>
                <a:schemeClr val="tx2"/>
              </a:buClr>
              <a:buSzPct val="75000"/>
              <a:buFont typeface="Monotype Sorts"/>
              <a:buNone/>
            </a:pP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分类号</a:t>
            </a:r>
            <a:endParaRPr lang="zh-CN" altLang="en-US" sz="1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700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24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8" grpId="0" bldLvl="0" animBg="1"/>
      <p:bldP spid="51" grpId="0" bldLvl="0" animBg="1"/>
      <p:bldP spid="52" grpId="0" bldLvl="0" animBg="1"/>
      <p:bldP spid="53" grpId="0" bldLvl="0" animBg="1"/>
      <p:bldP spid="55" grpId="0" bldLvl="0" animBg="1"/>
      <p:bldP spid="56" grpId="0" bldLvl="0" animBg="1"/>
      <p:bldP spid="57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9" name="灯片编号占位符 1"/>
          <p:cNvSpPr txBox="1">
            <a:spLocks noGrp="1"/>
          </p:cNvSpPr>
          <p:nvPr>
            <p:ph type="sldNum" sz="quarter" idx="12"/>
          </p:nvPr>
        </p:nvSpPr>
        <p:spPr>
          <a:xfrm>
            <a:off x="6442075" y="5695950"/>
            <a:ext cx="2133600" cy="476250"/>
          </a:xfrm>
        </p:spPr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latin typeface="宋体" panose="02010600030101010101" pitchFamily="2" charset="-122"/>
                <a:ea typeface="宋体" panose="02010600030101010101" pitchFamily="2" charset="-122"/>
              </a:rPr>
              <a:t>25</a:t>
            </a:fld>
            <a:endParaRPr lang="en-US" altLang="zh-TW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3438525" y="619125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索书号构成</a:t>
            </a:r>
          </a:p>
        </p:txBody>
      </p:sp>
      <p:sp>
        <p:nvSpPr>
          <p:cNvPr id="29701" name="灯片编号占位符 5"/>
          <p:cNvSpPr>
            <a:spLocks noGrp="1"/>
          </p:cNvSpPr>
          <p:nvPr/>
        </p:nvSpPr>
        <p:spPr>
          <a:xfrm>
            <a:off x="5203825" y="647065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r">
              <a:spcBef>
                <a:spcPct val="0"/>
              </a:spcBef>
              <a:buNone/>
            </a:pPr>
            <a:fld id="{9A0DB2DC-4C9A-4742-B13C-FB6460FD3503}" type="slidenum">
              <a:rPr lang="zh-CN" altLang="en-US" sz="1100" dirty="0">
                <a:latin typeface="宋体" panose="02010600030101010101" pitchFamily="2" charset="-122"/>
                <a:ea typeface="宋体" panose="02010600030101010101" pitchFamily="2" charset="-122"/>
                <a:sym typeface="Calibri" panose="020F0502020204030204" charset="0"/>
              </a:rPr>
              <a:t>25</a:t>
            </a:fld>
            <a:endParaRPr lang="zh-CN" altLang="en-US" sz="1100" dirty="0">
              <a:latin typeface="宋体" panose="02010600030101010101" pitchFamily="2" charset="-122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29702" name="Rectangle 15"/>
          <p:cNvSpPr/>
          <p:nvPr/>
        </p:nvSpPr>
        <p:spPr>
          <a:xfrm>
            <a:off x="7489825" y="2030413"/>
            <a:ext cx="304800" cy="2889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zh-CN" altLang="zh-CN" sz="1600" dirty="0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" name="矩形 6"/>
          <p:cNvSpPr/>
          <p:nvPr/>
        </p:nvSpPr>
        <p:spPr>
          <a:xfrm>
            <a:off x="-76200" y="1295400"/>
            <a:ext cx="9144000" cy="5546725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spcAft>
                <a:spcPct val="50000"/>
              </a:spcAft>
              <a:buNone/>
            </a:pPr>
            <a:endParaRPr lang="zh-CN" altLang="zh-CN" sz="2400" b="1" dirty="0"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</p:txBody>
      </p:sp>
      <p:pic>
        <p:nvPicPr>
          <p:cNvPr id="11" name="Picture 3" descr=")O16TI$[7H$VAJCEW{$2{0V"/>
          <p:cNvPicPr>
            <a:picLocks noChangeAspect="1" noChangeArrowheads="1"/>
          </p:cNvPicPr>
          <p:nvPr/>
        </p:nvPicPr>
        <p:blipFill rotWithShape="1">
          <a:blip r:embed="rId4" cstate="print"/>
          <a:srcRect b="6047"/>
          <a:stretch>
            <a:fillRect/>
          </a:stretch>
        </p:blipFill>
        <p:spPr bwMode="auto">
          <a:xfrm>
            <a:off x="23211" y="1371600"/>
            <a:ext cx="5961665" cy="3780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2" name="Rectangle 18"/>
          <p:cNvSpPr/>
          <p:nvPr/>
        </p:nvSpPr>
        <p:spPr>
          <a:xfrm>
            <a:off x="4208463" y="2092325"/>
            <a:ext cx="1223962" cy="1077913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lIns="91422" tIns="45711" rIns="91422" bIns="45711" anchor="ctr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  <a:sym typeface="黑体" panose="02010609060101010101" pitchFamily="49" charset="-122"/>
              </a:rPr>
              <a:t>R</a:t>
            </a:r>
            <a:endParaRPr lang="zh-CN" altLang="en-US" sz="1600" b="1" dirty="0">
              <a:latin typeface="宋体" panose="02010600030101010101" pitchFamily="2" charset="-122"/>
              <a:ea typeface="宋体" panose="02010600030101010101" pitchFamily="2" charset="-122"/>
              <a:sym typeface="黑体" panose="02010609060101010101" pitchFamily="49" charset="-122"/>
            </a:endParaRP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  <a:sym typeface="黑体" panose="02010609060101010101" pitchFamily="49" charset="-122"/>
              </a:rPr>
              <a:t>R283</a:t>
            </a:r>
            <a:endParaRPr lang="zh-CN" altLang="en-US" sz="1600" b="1" dirty="0">
              <a:latin typeface="宋体" panose="02010600030101010101" pitchFamily="2" charset="-122"/>
              <a:ea typeface="宋体" panose="02010600030101010101" pitchFamily="2" charset="-122"/>
              <a:sym typeface="黑体" panose="02010609060101010101" pitchFamily="49" charset="-122"/>
            </a:endParaRP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  <a:sym typeface="黑体" panose="02010609060101010101" pitchFamily="49" charset="-122"/>
              </a:rPr>
              <a:t>200301/02</a:t>
            </a:r>
            <a:endParaRPr lang="zh-CN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Text Box 4"/>
          <p:cNvSpPr/>
          <p:nvPr/>
        </p:nvSpPr>
        <p:spPr>
          <a:xfrm>
            <a:off x="6151563" y="1295400"/>
            <a:ext cx="2916237" cy="3970338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2058" tIns="46030" rIns="92058" bIns="4603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lnSpc>
                <a:spcPct val="120000"/>
              </a:lnSpc>
              <a:buClr>
                <a:schemeClr val="tx2"/>
              </a:buClr>
              <a:buSzPct val="75000"/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书写格式</a:t>
            </a:r>
          </a:p>
          <a:p>
            <a:pPr marL="0" lvl="0" indent="0" eaLnBrk="1" hangingPunct="1">
              <a:lnSpc>
                <a:spcPct val="120000"/>
              </a:lnSpc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实物书标：第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1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行为基本大类号，第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2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行为分类号，第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3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行为书次号，一般最多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3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行。</a:t>
            </a:r>
          </a:p>
          <a:p>
            <a:pPr marL="0" lvl="0" indent="0" eaLnBrk="1" hangingPunct="1">
              <a:lnSpc>
                <a:spcPct val="120000"/>
              </a:lnSpc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书面或电脑显示有时写成一行，用斜杠号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Times New Roman" panose="02020603050405020304" pitchFamily="18" charset="0"/>
              </a:rPr>
              <a:t>“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/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sym typeface="Times New Roman" panose="02020603050405020304" pitchFamily="18" charset="0"/>
              </a:rPr>
              <a:t>”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分隔开。如：“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sym typeface="黑体" panose="02010609060101010101" pitchFamily="49" charset="-122"/>
              </a:rPr>
              <a:t>R283/200301/01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黑体" panose="02010609060101010101" pitchFamily="49" charset="-122"/>
              </a:rPr>
              <a:t>”</a:t>
            </a:r>
          </a:p>
          <a:p>
            <a:pPr marL="0" lvl="0" indent="0" eaLnBrk="1" hangingPunct="1">
              <a:lnSpc>
                <a:spcPct val="120000"/>
              </a:lnSpc>
              <a:buClr>
                <a:schemeClr val="tx2"/>
              </a:buClr>
              <a:buSzPct val="75000"/>
              <a:buFont typeface="Monotype Sorts"/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黑体" panose="02010609060101010101" pitchFamily="49" charset="-122"/>
              </a:rPr>
              <a:t>“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sym typeface="黑体" panose="02010609060101010101" pitchFamily="49" charset="-122"/>
              </a:rPr>
              <a:t>R283/200301/02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黑体" panose="02010609060101010101" pitchFamily="49" charset="-122"/>
              </a:rPr>
              <a:t>”</a:t>
            </a:r>
          </a:p>
        </p:txBody>
      </p:sp>
      <p:sp>
        <p:nvSpPr>
          <p:cNvPr id="14" name="Text Box 5"/>
          <p:cNvSpPr/>
          <p:nvPr/>
        </p:nvSpPr>
        <p:spPr>
          <a:xfrm>
            <a:off x="-76200" y="5303838"/>
            <a:ext cx="9109075" cy="1508125"/>
          </a:xfrm>
          <a:prstGeom prst="rect">
            <a:avLst/>
          </a:prstGeom>
          <a:noFill/>
          <a:ln w="38100" cap="flat" cmpd="sng">
            <a:solidFill>
              <a:srgbClr val="00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2058" tIns="46030" rIns="92058" bIns="4603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Times New Roman" panose="02020603050405020304" pitchFamily="18" charset="0"/>
              </a:rPr>
              <a:t>分类号：代表图书内容所属的学科类目；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sym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Times New Roman" panose="02020603050405020304" pitchFamily="18" charset="0"/>
              </a:rPr>
              <a:t>书次号：用于区别相同分类号的各种图书；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sym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Times New Roman" panose="02020603050405020304" pitchFamily="18" charset="0"/>
              </a:rPr>
              <a:t>辅助区分号：用于区分同种图书的不同版本、多卷书的卷、期等。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Oval 6"/>
          <p:cNvSpPr/>
          <p:nvPr/>
        </p:nvSpPr>
        <p:spPr>
          <a:xfrm>
            <a:off x="4208463" y="2840038"/>
            <a:ext cx="1223962" cy="427037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none" lIns="92075" tIns="46038" rIns="92075" bIns="46038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50000"/>
              </a:spcBef>
              <a:buNone/>
            </a:pPr>
            <a:endParaRPr lang="zh-CN" altLang="zh-CN" sz="2000" b="1" dirty="0">
              <a:latin typeface="宋体" panose="02010600030101010101" pitchFamily="2" charset="-122"/>
              <a:ea typeface="宋体" panose="02010600030101010101" pitchFamily="2" charset="-122"/>
              <a:sym typeface="黑体" panose="02010609060101010101" pitchFamily="49" charset="-122"/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 rot="539423">
            <a:off x="4529138" y="3857625"/>
            <a:ext cx="1606550" cy="684213"/>
          </a:xfrm>
          <a:prstGeom prst="wedgeRoundRectCallout">
            <a:avLst>
              <a:gd name="adj1" fmla="val -36856"/>
              <a:gd name="adj2" fmla="val -111532"/>
              <a:gd name="adj3" fmla="val 16667"/>
            </a:avLst>
          </a:prstGeom>
          <a:solidFill>
            <a:schemeClr val="accent1">
              <a:lumMod val="90000"/>
            </a:schemeClr>
          </a:solidFill>
          <a:ln w="9525">
            <a:noFill/>
            <a:miter lim="800000"/>
          </a:ln>
        </p:spPr>
        <p:txBody>
          <a:bodyPr lIns="92058" tIns="46030" rIns="92058" bIns="46030"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/>
              <a:buNone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Times New Roman" panose="02020603050405020304" pitchFamily="18" charset="0"/>
              </a:rPr>
              <a:t>书次号，</a:t>
            </a: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/>
              <a:buNone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Times New Roman" panose="02020603050405020304" pitchFamily="18" charset="0"/>
              </a:rPr>
              <a:t>辅助区分号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Oval 8"/>
          <p:cNvSpPr/>
          <p:nvPr/>
        </p:nvSpPr>
        <p:spPr>
          <a:xfrm>
            <a:off x="4279900" y="2478088"/>
            <a:ext cx="1150938" cy="357187"/>
          </a:xfrm>
          <a:prstGeom prst="ellipse">
            <a:avLst/>
          </a:prstGeom>
          <a:noFill/>
          <a:ln w="25400" cap="flat" cmpd="sng">
            <a:solidFill>
              <a:schemeClr val="accent1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none" lIns="92075" tIns="46038" rIns="92075" bIns="46038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50000"/>
              </a:spcBef>
              <a:buNone/>
            </a:pPr>
            <a:endParaRPr lang="zh-CN" altLang="zh-CN" sz="2000" b="1" dirty="0">
              <a:latin typeface="宋体" panose="02010600030101010101" pitchFamily="2" charset="-122"/>
              <a:ea typeface="宋体" panose="02010600030101010101" pitchFamily="2" charset="-122"/>
              <a:sym typeface="黑体" panose="02010609060101010101" pitchFamily="49" charset="-122"/>
            </a:endParaRPr>
          </a:p>
        </p:txBody>
      </p:sp>
      <p:sp>
        <p:nvSpPr>
          <p:cNvPr id="18" name="AutoShape 9"/>
          <p:cNvSpPr>
            <a:spLocks noChangeArrowheads="1"/>
          </p:cNvSpPr>
          <p:nvPr/>
        </p:nvSpPr>
        <p:spPr bwMode="auto">
          <a:xfrm>
            <a:off x="2552700" y="2400300"/>
            <a:ext cx="1366838" cy="434975"/>
          </a:xfrm>
          <a:prstGeom prst="wedgeRoundRectCallout">
            <a:avLst>
              <a:gd name="adj1" fmla="val 85426"/>
              <a:gd name="adj2" fmla="val -5097"/>
              <a:gd name="adj3" fmla="val 16667"/>
            </a:avLst>
          </a:prstGeom>
          <a:solidFill>
            <a:schemeClr val="accent1">
              <a:lumMod val="90000"/>
            </a:schemeClr>
          </a:solidFill>
          <a:ln w="9525">
            <a:solidFill>
              <a:schemeClr val="bg1"/>
            </a:solidFill>
            <a:miter lim="800000"/>
          </a:ln>
        </p:spPr>
        <p:txBody>
          <a:bodyPr lIns="92058" tIns="46030" rIns="92058" bIns="46030"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/>
              <a:buNone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Times New Roman" panose="02020603050405020304" pitchFamily="18" charset="0"/>
              </a:rPr>
              <a:t>分类号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Oval 10"/>
          <p:cNvSpPr/>
          <p:nvPr/>
        </p:nvSpPr>
        <p:spPr>
          <a:xfrm>
            <a:off x="4279900" y="2114550"/>
            <a:ext cx="1081088" cy="285750"/>
          </a:xfrm>
          <a:prstGeom prst="ellipse">
            <a:avLst/>
          </a:prstGeom>
          <a:noFill/>
          <a:ln w="25400" cap="flat" cmpd="sng">
            <a:solidFill>
              <a:schemeClr val="accent1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none" lIns="92075" tIns="46038" rIns="92075" bIns="46038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50000"/>
              </a:spcBef>
              <a:buNone/>
            </a:pPr>
            <a:endParaRPr lang="zh-CN" altLang="zh-CN" sz="2000" b="1" dirty="0">
              <a:latin typeface="宋体" panose="02010600030101010101" pitchFamily="2" charset="-122"/>
              <a:ea typeface="宋体" panose="02010600030101010101" pitchFamily="2" charset="-122"/>
              <a:sym typeface="黑体" panose="02010609060101010101" pitchFamily="49" charset="-122"/>
            </a:endParaRP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>
            <a:off x="3990975" y="1325563"/>
            <a:ext cx="1509713" cy="441325"/>
          </a:xfrm>
          <a:prstGeom prst="wedgeRoundRectCallout">
            <a:avLst>
              <a:gd name="adj1" fmla="val -2106"/>
              <a:gd name="adj2" fmla="val 113231"/>
              <a:gd name="adj3" fmla="val 16667"/>
            </a:avLst>
          </a:prstGeom>
          <a:solidFill>
            <a:schemeClr val="accent1">
              <a:lumMod val="90000"/>
            </a:schemeClr>
          </a:solidFill>
          <a:ln w="9525">
            <a:solidFill>
              <a:schemeClr val="bg1"/>
            </a:solidFill>
            <a:miter lim="800000"/>
          </a:ln>
        </p:spPr>
        <p:txBody>
          <a:bodyPr lIns="92058" tIns="46030" rIns="92058" bIns="46030"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/>
              <a:buNone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Times New Roman" panose="02020603050405020304" pitchFamily="18" charset="0"/>
              </a:rPr>
              <a:t>大类号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Oval 12"/>
          <p:cNvSpPr/>
          <p:nvPr/>
        </p:nvSpPr>
        <p:spPr>
          <a:xfrm>
            <a:off x="31750" y="1766888"/>
            <a:ext cx="2303463" cy="1500187"/>
          </a:xfrm>
          <a:prstGeom prst="ellipse">
            <a:avLst/>
          </a:prstGeom>
          <a:noFill/>
          <a:ln w="25400" cap="flat" cmpd="sng">
            <a:solidFill>
              <a:srgbClr val="FF6600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none" lIns="92075" tIns="46038" rIns="92075" bIns="46038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50000"/>
              </a:spcBef>
              <a:buNone/>
            </a:pPr>
            <a:endParaRPr lang="zh-CN" altLang="zh-CN" sz="2000" b="1" dirty="0">
              <a:latin typeface="宋体" panose="02010600030101010101" pitchFamily="2" charset="-122"/>
              <a:ea typeface="宋体" panose="02010600030101010101" pitchFamily="2" charset="-122"/>
              <a:sym typeface="黑体" panose="02010609060101010101" pitchFamily="49" charset="-122"/>
            </a:endParaRPr>
          </a:p>
        </p:txBody>
      </p:sp>
      <p:sp>
        <p:nvSpPr>
          <p:cNvPr id="22" name="AutoShape 13"/>
          <p:cNvSpPr>
            <a:spLocks noChangeArrowheads="1"/>
          </p:cNvSpPr>
          <p:nvPr/>
        </p:nvSpPr>
        <p:spPr bwMode="auto">
          <a:xfrm rot="18689377">
            <a:off x="2225675" y="2922588"/>
            <a:ext cx="455613" cy="1068388"/>
          </a:xfrm>
          <a:prstGeom prst="upArrow">
            <a:avLst>
              <a:gd name="adj1" fmla="val 50000"/>
              <a:gd name="adj2" fmla="val 63578"/>
            </a:avLst>
          </a:prstGeom>
          <a:solidFill>
            <a:schemeClr val="accent1">
              <a:lumMod val="90000"/>
            </a:schemeClr>
          </a:solidFill>
          <a:ln>
            <a:noFill/>
          </a:ln>
        </p:spPr>
        <p:txBody>
          <a:bodyPr wrap="none" lIns="92075" tIns="46038" rIns="92075" bIns="46038" anchor="ctr"/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29716" name="AutoShape 14"/>
          <p:cNvSpPr/>
          <p:nvPr/>
        </p:nvSpPr>
        <p:spPr>
          <a:xfrm rot="3481328">
            <a:off x="3400425" y="2890838"/>
            <a:ext cx="428625" cy="1187450"/>
          </a:xfrm>
          <a:prstGeom prst="upArrow">
            <a:avLst>
              <a:gd name="adj1" fmla="val 50000"/>
              <a:gd name="adj2" fmla="val 69246"/>
            </a:avLst>
          </a:prstGeom>
          <a:solidFill>
            <a:srgbClr val="9ED3D7"/>
          </a:solidFill>
          <a:ln w="9525">
            <a:noFill/>
          </a:ln>
        </p:spPr>
        <p:txBody>
          <a:bodyPr rot="10800000" wrap="none" lIns="92075" tIns="46038" rIns="92075" bIns="46038" anchor="ctr"/>
          <a:lstStyle/>
          <a:p>
            <a:pPr>
              <a:lnSpc>
                <a:spcPct val="125000"/>
              </a:lnSpc>
              <a:spcBef>
                <a:spcPct val="50000"/>
              </a:spcBef>
            </a:pPr>
            <a:endParaRPr lang="zh-CN" altLang="zh-CN" sz="2000" b="1" dirty="0">
              <a:latin typeface="宋体" panose="02010600030101010101" pitchFamily="2" charset="-122"/>
              <a:ea typeface="宋体" panose="02010600030101010101" pitchFamily="2" charset="-122"/>
              <a:sym typeface="黑体" panose="02010609060101010101" pitchFamily="49" charset="-122"/>
            </a:endParaRPr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>
            <a:off x="2047875" y="3708400"/>
            <a:ext cx="1800225" cy="635000"/>
          </a:xfrm>
          <a:prstGeom prst="wedgeRoundRectCallout">
            <a:avLst>
              <a:gd name="adj1" fmla="val -17106"/>
              <a:gd name="adj2" fmla="val -22310"/>
              <a:gd name="adj3" fmla="val 16667"/>
            </a:avLst>
          </a:prstGeom>
          <a:solidFill>
            <a:schemeClr val="accent1">
              <a:lumMod val="90000"/>
            </a:schemeClr>
          </a:solidFill>
          <a:ln w="9525">
            <a:noFill/>
            <a:miter lim="800000"/>
          </a:ln>
        </p:spPr>
        <p:txBody>
          <a:bodyPr lIns="92058" tIns="46030" rIns="92058" bIns="46030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/>
              <a:buNone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Times New Roman" panose="02020603050405020304" pitchFamily="18" charset="0"/>
              </a:rPr>
              <a:t>索书号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Oval 16"/>
          <p:cNvSpPr/>
          <p:nvPr/>
        </p:nvSpPr>
        <p:spPr>
          <a:xfrm>
            <a:off x="3849688" y="2054225"/>
            <a:ext cx="2087562" cy="1357313"/>
          </a:xfrm>
          <a:prstGeom prst="ellipse">
            <a:avLst/>
          </a:prstGeom>
          <a:noFill/>
          <a:ln w="25400" cap="flat" cmpd="sng">
            <a:solidFill>
              <a:srgbClr val="FF6600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none" lIns="92075" tIns="46038" rIns="92075" bIns="46038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50000"/>
              </a:spcBef>
              <a:buNone/>
            </a:pPr>
            <a:endParaRPr lang="zh-CN" altLang="zh-CN" sz="2000" b="1" dirty="0">
              <a:latin typeface="宋体" panose="02010600030101010101" pitchFamily="2" charset="-122"/>
              <a:ea typeface="宋体" panose="02010600030101010101" pitchFamily="2" charset="-122"/>
              <a:sym typeface="黑体" panose="02010609060101010101" pitchFamily="49" charset="-122"/>
            </a:endParaRPr>
          </a:p>
        </p:txBody>
      </p:sp>
      <p:sp>
        <p:nvSpPr>
          <p:cNvPr id="26" name="Rectangle 17"/>
          <p:cNvSpPr/>
          <p:nvPr/>
        </p:nvSpPr>
        <p:spPr>
          <a:xfrm>
            <a:off x="534988" y="2019300"/>
            <a:ext cx="1223962" cy="1077913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lIns="91422" tIns="45711" rIns="91422" bIns="45711" anchor="ctr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  <a:sym typeface="黑体" panose="02010609060101010101" pitchFamily="49" charset="-122"/>
              </a:rPr>
              <a:t>R</a:t>
            </a:r>
            <a:endParaRPr lang="zh-CN" altLang="en-US" sz="1600" b="1" dirty="0">
              <a:latin typeface="宋体" panose="02010600030101010101" pitchFamily="2" charset="-122"/>
              <a:ea typeface="宋体" panose="02010600030101010101" pitchFamily="2" charset="-122"/>
              <a:sym typeface="黑体" panose="02010609060101010101" pitchFamily="49" charset="-122"/>
            </a:endParaRP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  <a:sym typeface="黑体" panose="02010609060101010101" pitchFamily="49" charset="-122"/>
              </a:rPr>
              <a:t>R283</a:t>
            </a:r>
            <a:endParaRPr lang="zh-CN" altLang="en-US" sz="1600" b="1" dirty="0">
              <a:latin typeface="宋体" panose="02010600030101010101" pitchFamily="2" charset="-122"/>
              <a:ea typeface="宋体" panose="02010600030101010101" pitchFamily="2" charset="-122"/>
              <a:sym typeface="黑体" panose="02010609060101010101" pitchFamily="49" charset="-122"/>
            </a:endParaRP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  <a:sym typeface="黑体" panose="02010609060101010101" pitchFamily="49" charset="-122"/>
              </a:rPr>
              <a:t>200301/01</a:t>
            </a:r>
            <a:endParaRPr lang="zh-CN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>
                                      <p:cBhvr>
                                        <p:cTn id="42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2" grpId="0" animBg="1"/>
      <p:bldP spid="13" grpId="0" animBg="1"/>
      <p:bldP spid="14" grpId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9716" grpId="0" bldLvl="0" animBg="1"/>
      <p:bldP spid="24" grpId="0" bldLvl="0" animBg="1"/>
      <p:bldP spid="25" grpId="0" bldLvl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TextBox 13"/>
          <p:cNvSpPr txBox="1"/>
          <p:nvPr/>
        </p:nvSpPr>
        <p:spPr>
          <a:xfrm>
            <a:off x="3438525" y="923925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图书的排架</a:t>
            </a:r>
          </a:p>
        </p:txBody>
      </p:sp>
      <p:sp>
        <p:nvSpPr>
          <p:cNvPr id="30724" name="灯片编号占位符 5"/>
          <p:cNvSpPr>
            <a:spLocks noGrp="1"/>
          </p:cNvSpPr>
          <p:nvPr/>
        </p:nvSpPr>
        <p:spPr>
          <a:xfrm>
            <a:off x="5738813" y="6275388"/>
            <a:ext cx="1812925" cy="2365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r">
              <a:spcBef>
                <a:spcPct val="0"/>
              </a:spcBef>
              <a:buNone/>
            </a:pPr>
            <a:fld id="{9A0DB2DC-4C9A-4742-B13C-FB6460FD3503}" type="slidenum">
              <a:rPr lang="zh-CN" altLang="en-US" sz="1100" dirty="0">
                <a:latin typeface="宋体" panose="02010600030101010101" pitchFamily="2" charset="-122"/>
                <a:ea typeface="宋体" panose="02010600030101010101" pitchFamily="2" charset="-122"/>
                <a:sym typeface="Calibri" panose="020F0502020204030204" charset="0"/>
              </a:rPr>
              <a:t>26</a:t>
            </a:fld>
            <a:endParaRPr lang="zh-CN" altLang="en-US" sz="1100" dirty="0">
              <a:latin typeface="宋体" panose="02010600030101010101" pitchFamily="2" charset="-122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30725" name="Rectangle 15"/>
          <p:cNvSpPr/>
          <p:nvPr/>
        </p:nvSpPr>
        <p:spPr>
          <a:xfrm>
            <a:off x="8024813" y="1808163"/>
            <a:ext cx="258762" cy="1873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zh-CN" altLang="zh-CN" sz="1600" dirty="0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" name="矩形 6"/>
          <p:cNvSpPr/>
          <p:nvPr/>
        </p:nvSpPr>
        <p:spPr>
          <a:xfrm>
            <a:off x="457200" y="1995488"/>
            <a:ext cx="8382000" cy="4537075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rgbClr val="00FFFF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spcAft>
                <a:spcPct val="50000"/>
              </a:spcAft>
            </a:pPr>
            <a:endParaRPr lang="zh-CN" altLang="zh-CN" sz="2400" dirty="0"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</p:txBody>
      </p:sp>
      <p:sp>
        <p:nvSpPr>
          <p:cNvPr id="31" name="Text Box 3"/>
          <p:cNvSpPr/>
          <p:nvPr/>
        </p:nvSpPr>
        <p:spPr>
          <a:xfrm>
            <a:off x="533400" y="1981200"/>
            <a:ext cx="2811463" cy="4635500"/>
          </a:xfrm>
          <a:prstGeom prst="rect">
            <a:avLst/>
          </a:prstGeom>
          <a:noFill/>
          <a:ln w="9525">
            <a:noFill/>
          </a:ln>
        </p:spPr>
        <p:txBody>
          <a:bodyPr lIns="92058" tIns="46030" rIns="92058" bIns="4603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buClr>
                <a:schemeClr val="tx2"/>
              </a:buClr>
              <a:buSzPct val="75000"/>
              <a:buNone/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     书架上的图书严格依据书标上的</a:t>
            </a:r>
            <a:r>
              <a:rPr lang="zh-CN" altLang="en-US" sz="2000" b="1" dirty="0">
                <a:solidFill>
                  <a:srgbClr val="92D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索书号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有序排列与组织。读者需</a:t>
            </a:r>
            <a:r>
              <a:rPr lang="zh-CN" altLang="en-US" sz="2000" b="1" dirty="0">
                <a:solidFill>
                  <a:srgbClr val="92D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凭索书号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找到所需要的图书。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buClr>
                <a:schemeClr val="tx2"/>
              </a:buClr>
              <a:buSzPct val="75000"/>
              <a:buNone/>
            </a:pPr>
            <a:endParaRPr lang="zh-CN" altLang="en-US" sz="1800" dirty="0"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buClr>
                <a:schemeClr val="tx2"/>
              </a:buClr>
              <a:buSzPct val="75000"/>
              <a:buNone/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    按索书号的号码顺序，每组书架图书按照每节</a:t>
            </a:r>
            <a:r>
              <a:rPr lang="zh-CN" altLang="en-US" sz="2000" b="1" dirty="0">
                <a:solidFill>
                  <a:srgbClr val="92D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从上格到下格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，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每格</a:t>
            </a:r>
            <a:r>
              <a:rPr lang="zh-CN" altLang="en-US" sz="2000" b="1" dirty="0">
                <a:solidFill>
                  <a:srgbClr val="92D05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从左到右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，从左节到右节顺序排列。 </a:t>
            </a:r>
          </a:p>
        </p:txBody>
      </p:sp>
      <p:pic>
        <p:nvPicPr>
          <p:cNvPr id="32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75" y="2252663"/>
            <a:ext cx="5221288" cy="3913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Rectangle 5"/>
          <p:cNvSpPr/>
          <p:nvPr/>
        </p:nvSpPr>
        <p:spPr>
          <a:xfrm>
            <a:off x="5181600" y="2854325"/>
            <a:ext cx="1295400" cy="2954338"/>
          </a:xfrm>
          <a:prstGeom prst="rect">
            <a:avLst/>
          </a:prstGeom>
          <a:noFill/>
          <a:ln w="38100" cap="flat" cmpd="sng">
            <a:solidFill>
              <a:srgbClr val="00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2075" tIns="46038" rIns="92075" bIns="46038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50000"/>
              </a:spcBef>
              <a:buNone/>
            </a:pPr>
            <a:endParaRPr lang="zh-CN" altLang="zh-CN" sz="2000" dirty="0">
              <a:latin typeface="宋体" panose="02010600030101010101" pitchFamily="2" charset="-122"/>
              <a:ea typeface="宋体" panose="02010600030101010101" pitchFamily="2" charset="-122"/>
              <a:sym typeface="黑体" panose="02010609060101010101" pitchFamily="49" charset="-122"/>
            </a:endParaRPr>
          </a:p>
        </p:txBody>
      </p:sp>
      <p:sp>
        <p:nvSpPr>
          <p:cNvPr id="34" name="AutoShape 6"/>
          <p:cNvSpPr>
            <a:spLocks noChangeArrowheads="1"/>
          </p:cNvSpPr>
          <p:nvPr/>
        </p:nvSpPr>
        <p:spPr bwMode="auto">
          <a:xfrm>
            <a:off x="3554413" y="5257800"/>
            <a:ext cx="1223963" cy="706438"/>
          </a:xfrm>
          <a:prstGeom prst="wedgeRoundRectCallout">
            <a:avLst>
              <a:gd name="adj1" fmla="val 77116"/>
              <a:gd name="adj2" fmla="val -95866"/>
              <a:gd name="adj3" fmla="val 16667"/>
            </a:avLst>
          </a:prstGeom>
          <a:solidFill>
            <a:schemeClr val="accent1">
              <a:lumMod val="90000"/>
            </a:schemeClr>
          </a:solidFill>
          <a:ln w="9525">
            <a:noFill/>
            <a:miter lim="800000"/>
          </a:ln>
        </p:spPr>
        <p:txBody>
          <a:bodyPr lIns="92058" tIns="46030" rIns="92058" bIns="46030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/>
              <a:buNone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1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节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6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格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Text Box 7"/>
          <p:cNvSpPr/>
          <p:nvPr/>
        </p:nvSpPr>
        <p:spPr>
          <a:xfrm>
            <a:off x="5867400" y="1524000"/>
            <a:ext cx="3271838" cy="638175"/>
          </a:xfrm>
          <a:prstGeom prst="rect">
            <a:avLst/>
          </a:prstGeom>
          <a:noFill/>
          <a:ln w="9525">
            <a:noFill/>
          </a:ln>
        </p:spPr>
        <p:txBody>
          <a:bodyPr lIns="92058" tIns="46030" rIns="92058" bIns="4603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Monotype Sorts"/>
              <a:buNone/>
            </a:pPr>
            <a:endParaRPr lang="zh-CN" alt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" name="AutoShape 8"/>
          <p:cNvSpPr>
            <a:spLocks noChangeArrowheads="1"/>
          </p:cNvSpPr>
          <p:nvPr/>
        </p:nvSpPr>
        <p:spPr bwMode="auto">
          <a:xfrm rot="884064">
            <a:off x="6705600" y="2222500"/>
            <a:ext cx="180975" cy="619125"/>
          </a:xfrm>
          <a:prstGeom prst="downArrow">
            <a:avLst>
              <a:gd name="adj1" fmla="val 50000"/>
              <a:gd name="adj2" fmla="val 111255"/>
            </a:avLst>
          </a:prstGeom>
          <a:solidFill>
            <a:schemeClr val="accent1">
              <a:lumMod val="90000"/>
            </a:schemeClr>
          </a:solidFill>
          <a:ln w="9525">
            <a:noFill/>
            <a:miter lim="800000"/>
          </a:ln>
        </p:spPr>
        <p:txBody>
          <a:bodyPr wrap="none" lIns="92075" tIns="46038" rIns="92075" bIns="46038" anchor="ctr"/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37" name="AutoShape 9"/>
          <p:cNvSpPr>
            <a:spLocks noChangeArrowheads="1"/>
          </p:cNvSpPr>
          <p:nvPr/>
        </p:nvSpPr>
        <p:spPr bwMode="auto">
          <a:xfrm>
            <a:off x="5410200" y="3557588"/>
            <a:ext cx="431800" cy="1931988"/>
          </a:xfrm>
          <a:prstGeom prst="downArrow">
            <a:avLst>
              <a:gd name="adj1" fmla="val 50000"/>
              <a:gd name="adj2" fmla="val 146379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38" name="AutoShape 10"/>
          <p:cNvSpPr>
            <a:spLocks noChangeArrowheads="1"/>
          </p:cNvSpPr>
          <p:nvPr/>
        </p:nvSpPr>
        <p:spPr bwMode="auto">
          <a:xfrm rot="21377501">
            <a:off x="5767388" y="3590925"/>
            <a:ext cx="2673350" cy="431800"/>
          </a:xfrm>
          <a:prstGeom prst="rightArrow">
            <a:avLst>
              <a:gd name="adj1" fmla="val 50000"/>
              <a:gd name="adj2" fmla="val 160572"/>
            </a:avLst>
          </a:prstGeom>
          <a:solidFill>
            <a:schemeClr val="accent1">
              <a:lumMod val="90000"/>
            </a:schemeClr>
          </a:solidFill>
          <a:ln w="57150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39" name="AutoShape 6"/>
          <p:cNvSpPr>
            <a:spLocks noChangeArrowheads="1"/>
          </p:cNvSpPr>
          <p:nvPr/>
        </p:nvSpPr>
        <p:spPr bwMode="auto">
          <a:xfrm>
            <a:off x="6324600" y="1214438"/>
            <a:ext cx="1449388" cy="995363"/>
          </a:xfrm>
          <a:prstGeom prst="wedgeRoundRectCallout">
            <a:avLst>
              <a:gd name="adj1" fmla="val 1031"/>
              <a:gd name="adj2" fmla="val 48584"/>
              <a:gd name="adj3" fmla="val 16667"/>
            </a:avLst>
          </a:prstGeom>
          <a:solidFill>
            <a:schemeClr val="accent1">
              <a:lumMod val="90000"/>
            </a:schemeClr>
          </a:solidFill>
          <a:ln w="9525">
            <a:noFill/>
            <a:miter lim="800000"/>
          </a:ln>
        </p:spPr>
        <p:txBody>
          <a:bodyPr lIns="92058" tIns="46030" rIns="92058" bIns="46030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/>
              <a:buNone/>
              <a:defRPr/>
            </a:pP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1</a:t>
            </a: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组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3</a:t>
            </a: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节规格书架</a:t>
            </a:r>
          </a:p>
        </p:txBody>
      </p:sp>
      <p:sp>
        <p:nvSpPr>
          <p:cNvPr id="30736" name="灯片编号占位符 2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26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filter="diamond(in)">
                                      <p:cBhvr>
                                        <p:cTn id="45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 animBg="1"/>
      <p:bldP spid="31" grpId="0"/>
      <p:bldP spid="33" grpId="0" animBg="1"/>
      <p:bldP spid="34" grpId="0" animBg="1"/>
      <p:bldP spid="35" grpId="0"/>
      <p:bldP spid="36" grpId="0" animBg="1"/>
      <p:bldP spid="37" grpId="0" bldLvl="0" animBg="1"/>
      <p:bldP spid="37" grpId="1" bldLvl="0" animBg="1"/>
      <p:bldP spid="38" grpId="0" bldLvl="0" animBg="1"/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8"/>
          <p:cNvSpPr/>
          <p:nvPr/>
        </p:nvSpPr>
        <p:spPr>
          <a:xfrm>
            <a:off x="925513" y="1187450"/>
            <a:ext cx="66960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   </a:t>
            </a:r>
            <a:endParaRPr lang="zh-CN" altLang="en-US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Rectangle 15"/>
          <p:cNvSpPr/>
          <p:nvPr/>
        </p:nvSpPr>
        <p:spPr>
          <a:xfrm>
            <a:off x="8001000" y="1916113"/>
            <a:ext cx="304800" cy="2889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zh-CN" altLang="zh-CN" sz="1800" dirty="0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5" name="Group 14"/>
          <p:cNvGrpSpPr/>
          <p:nvPr/>
        </p:nvGrpSpPr>
        <p:grpSpPr>
          <a:xfrm>
            <a:off x="1030288" y="1501775"/>
            <a:ext cx="7618412" cy="4721225"/>
            <a:chOff x="462" y="0"/>
            <a:chExt cx="4799" cy="2974"/>
          </a:xfrm>
        </p:grpSpPr>
        <p:sp>
          <p:nvSpPr>
            <p:cNvPr id="31754" name="Text Box 6"/>
            <p:cNvSpPr/>
            <p:nvPr/>
          </p:nvSpPr>
          <p:spPr>
            <a:xfrm>
              <a:off x="796" y="0"/>
              <a:ext cx="763" cy="267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5pPr>
            </a:lstStyle>
            <a:p>
              <a:pPr marL="0" lvl="0" indent="0" eaLnBrk="1" hangingPunct="1">
                <a:lnSpc>
                  <a:spcPct val="125000"/>
                </a:lnSpc>
                <a:spcBef>
                  <a:spcPct val="50000"/>
                </a:spcBef>
                <a:buNone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1.</a:t>
              </a:r>
              <a:r>
                <a: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分类号</a:t>
              </a:r>
              <a:endPara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755" name="Text Box 7"/>
            <p:cNvSpPr/>
            <p:nvPr/>
          </p:nvSpPr>
          <p:spPr>
            <a:xfrm>
              <a:off x="806" y="1088"/>
              <a:ext cx="763" cy="267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5pPr>
            </a:lstStyle>
            <a:p>
              <a:pPr marL="0" lvl="0" indent="0" eaLnBrk="1" hangingPunct="1">
                <a:lnSpc>
                  <a:spcPct val="125000"/>
                </a:lnSpc>
                <a:spcBef>
                  <a:spcPct val="50000"/>
                </a:spcBef>
                <a:buNone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2.</a:t>
              </a:r>
              <a:r>
                <a: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书次号</a:t>
              </a:r>
              <a:endPara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756" name="Text Box 8"/>
            <p:cNvSpPr/>
            <p:nvPr/>
          </p:nvSpPr>
          <p:spPr>
            <a:xfrm>
              <a:off x="833" y="2251"/>
              <a:ext cx="1093" cy="267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5pPr>
            </a:lstStyle>
            <a:p>
              <a:pPr marL="0" lvl="0" indent="0" eaLnBrk="1" hangingPunct="1">
                <a:lnSpc>
                  <a:spcPct val="125000"/>
                </a:lnSpc>
                <a:spcBef>
                  <a:spcPct val="50000"/>
                </a:spcBef>
                <a:buNone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3.</a:t>
              </a:r>
              <a:r>
                <a: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辅助区分号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" name="AutoShape 9"/>
            <p:cNvSpPr/>
            <p:nvPr/>
          </p:nvSpPr>
          <p:spPr bwMode="auto">
            <a:xfrm>
              <a:off x="462" y="123"/>
              <a:ext cx="274" cy="2733"/>
            </a:xfrm>
            <a:prstGeom prst="leftBrace">
              <a:avLst>
                <a:gd name="adj1" fmla="val 65049"/>
                <a:gd name="adj2" fmla="val 50000"/>
              </a:avLst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25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endParaRPr>
            </a:p>
          </p:txBody>
        </p:sp>
        <p:sp>
          <p:nvSpPr>
            <p:cNvPr id="31758" name="Text Box 10"/>
            <p:cNvSpPr/>
            <p:nvPr/>
          </p:nvSpPr>
          <p:spPr>
            <a:xfrm>
              <a:off x="869" y="391"/>
              <a:ext cx="4392" cy="640"/>
            </a:xfrm>
            <a:prstGeom prst="rect">
              <a:avLst/>
            </a:prstGeom>
            <a:noFill/>
            <a:ln w="5715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5pPr>
            </a:lstStyle>
            <a:p>
              <a:pPr marL="0" lvl="0" indent="0" eaLnBrk="1" hangingPunct="1">
                <a:lnSpc>
                  <a:spcPct val="125000"/>
                </a:lnSpc>
                <a:spcBef>
                  <a:spcPct val="50000"/>
                </a:spcBef>
                <a:buNone/>
              </a:pPr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先排大类 </a:t>
              </a:r>
              <a:r>
                <a:rPr lang="en-US" altLang="zh-CN" sz="2000" b="1" dirty="0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A</a:t>
              </a:r>
              <a:r>
                <a:rPr lang="zh-CN" altLang="en-US" sz="2000" b="1" dirty="0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、</a:t>
              </a:r>
              <a:r>
                <a:rPr lang="en-US" altLang="zh-CN" sz="2000" b="1" dirty="0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B</a:t>
              </a:r>
              <a:r>
                <a:rPr lang="zh-CN" altLang="en-US" sz="2000" b="1" dirty="0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、</a:t>
              </a:r>
              <a:r>
                <a:rPr lang="en-US" altLang="zh-CN" sz="2000" b="1" dirty="0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C</a:t>
              </a:r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、</a:t>
              </a:r>
              <a:r>
                <a:rPr lang="en-US" altLang="zh-CN" sz="2000" dirty="0"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……</a:t>
              </a:r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若大类字母相同，</a:t>
              </a:r>
              <a:endPara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endParaRPr>
            </a:p>
            <a:p>
              <a:pPr marL="0" lvl="0" indent="0" eaLnBrk="1" hangingPunct="1">
                <a:lnSpc>
                  <a:spcPct val="125000"/>
                </a:lnSpc>
                <a:spcBef>
                  <a:spcPct val="50000"/>
                </a:spcBef>
                <a:buNone/>
              </a:pPr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再按</a:t>
              </a:r>
              <a:r>
                <a:rPr lang="zh-CN" altLang="en-US" sz="2000" b="1" dirty="0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字母后的数字</a:t>
              </a:r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逐位比较大小，</a:t>
              </a:r>
              <a:r>
                <a:rPr lang="zh-CN" altLang="en-US" sz="2000" b="1" dirty="0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由小到大</a:t>
              </a:r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，依次排列</a:t>
              </a:r>
              <a:endPara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759" name="Text Box 11"/>
            <p:cNvSpPr/>
            <p:nvPr/>
          </p:nvSpPr>
          <p:spPr>
            <a:xfrm>
              <a:off x="869" y="1538"/>
              <a:ext cx="3814" cy="640"/>
            </a:xfrm>
            <a:prstGeom prst="rect">
              <a:avLst/>
            </a:prstGeom>
            <a:noFill/>
            <a:ln w="5715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5pPr>
            </a:lstStyle>
            <a:p>
              <a:pPr marL="0" lvl="0" indent="0" eaLnBrk="1" hangingPunct="1">
                <a:lnSpc>
                  <a:spcPct val="125000"/>
                </a:lnSpc>
                <a:spcBef>
                  <a:spcPct val="50000"/>
                </a:spcBef>
                <a:buNone/>
              </a:pPr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依</a:t>
              </a:r>
              <a:r>
                <a:rPr lang="zh-CN" altLang="en-US" sz="2000" b="1" dirty="0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年月</a:t>
              </a:r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顺序，</a:t>
              </a:r>
              <a:r>
                <a:rPr lang="zh-CN" altLang="en-US" sz="2000" b="1" dirty="0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由小到大</a:t>
              </a:r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排列；</a:t>
              </a:r>
              <a:endPara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endParaRPr>
            </a:p>
            <a:p>
              <a:pPr marL="0" lvl="0" indent="0" eaLnBrk="1" hangingPunct="1">
                <a:lnSpc>
                  <a:spcPct val="125000"/>
                </a:lnSpc>
                <a:spcBef>
                  <a:spcPct val="50000"/>
                </a:spcBef>
                <a:buNone/>
              </a:pPr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若年月相同再按照</a:t>
              </a:r>
              <a:r>
                <a:rPr lang="zh-CN" altLang="en-US" sz="2000" b="1" dirty="0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其后数字，由小到大</a:t>
              </a:r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排列</a:t>
              </a:r>
              <a:endPara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760" name="Text Box 12"/>
            <p:cNvSpPr/>
            <p:nvPr/>
          </p:nvSpPr>
          <p:spPr>
            <a:xfrm>
              <a:off x="917" y="2673"/>
              <a:ext cx="3814" cy="301"/>
            </a:xfrm>
            <a:prstGeom prst="rect">
              <a:avLst/>
            </a:prstGeom>
            <a:noFill/>
            <a:ln w="5715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5pPr>
            </a:lstStyle>
            <a:p>
              <a:pPr marL="0" lvl="0" indent="0" eaLnBrk="1" hangingPunct="1">
                <a:lnSpc>
                  <a:spcPct val="125000"/>
                </a:lnSpc>
                <a:spcBef>
                  <a:spcPct val="50000"/>
                </a:spcBef>
                <a:buNone/>
              </a:pPr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按</a:t>
              </a:r>
              <a:r>
                <a:rPr lang="zh-CN" altLang="en-US" sz="2000" b="1" dirty="0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数字，从小到大</a:t>
              </a:r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sym typeface="方正静蕾简体" pitchFamily="2" charset="-122"/>
                </a:rPr>
                <a:t>排列</a:t>
              </a:r>
              <a:endPara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3" name="TextBox 16"/>
          <p:cNvSpPr txBox="1"/>
          <p:nvPr/>
        </p:nvSpPr>
        <p:spPr>
          <a:xfrm>
            <a:off x="527050" y="2409825"/>
            <a:ext cx="615950" cy="2695575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索书号排架规则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38525" y="923925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图书的排架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40774" y="4038849"/>
            <a:ext cx="2133102" cy="2133102"/>
          </a:xfrm>
          <a:prstGeom prst="rect">
            <a:avLst/>
          </a:prstGeom>
        </p:spPr>
      </p:pic>
      <p:sp>
        <p:nvSpPr>
          <p:cNvPr id="31753" name="灯片编号占位符 14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27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28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pic>
        <p:nvPicPr>
          <p:cNvPr id="32772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0" y="3086100"/>
            <a:ext cx="1301750" cy="1219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 bwMode="auto">
          <a:xfrm>
            <a:off x="1447800" y="2514600"/>
            <a:ext cx="914400" cy="2514600"/>
          </a:xfrm>
          <a:prstGeom prst="rect">
            <a:avLst/>
          </a:prstGeom>
          <a:ln>
            <a:solidFill>
              <a:srgbClr val="FF505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32774" name="TextBox 13"/>
          <p:cNvSpPr txBox="1"/>
          <p:nvPr/>
        </p:nvSpPr>
        <p:spPr>
          <a:xfrm flipH="1">
            <a:off x="1371600" y="2667000"/>
            <a:ext cx="1143000" cy="2286000"/>
          </a:xfrm>
          <a:prstGeom prst="rect">
            <a:avLst/>
          </a:prstGeom>
          <a:noFill/>
          <a:ln w="9525">
            <a:noFill/>
          </a:ln>
        </p:spPr>
        <p:txBody>
          <a:bodyPr vert="eaVert"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zh-CN" sz="2400" dirty="0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  <a:sym typeface="+mn-lt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lt"/>
              </a:rPr>
              <a:t>   开启掌上服务</a:t>
            </a:r>
            <a:endParaRPr lang="en-US" altLang="zh-CN" sz="2400" dirty="0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  <a:sym typeface="+mn-lt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lt"/>
              </a:rPr>
              <a:t>绑定账号，</a:t>
            </a:r>
            <a:endParaRPr lang="en-US" altLang="zh-CN" sz="2400" dirty="0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  <a:sym typeface="+mn-lt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dirty="0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  <a:sym typeface="+mn-lt"/>
            </a:endParaRPr>
          </a:p>
        </p:txBody>
      </p:sp>
      <p:pic>
        <p:nvPicPr>
          <p:cNvPr id="32775" name="图片 12" descr="C:\Users\dxcqt1\Desktop\IMG_3685.PNGIMG_368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272790" y="28575"/>
            <a:ext cx="3805555" cy="6767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6" name="TextBox 13"/>
          <p:cNvSpPr txBox="1"/>
          <p:nvPr/>
        </p:nvSpPr>
        <p:spPr>
          <a:xfrm>
            <a:off x="965200" y="990600"/>
            <a:ext cx="1854200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微信服务</a:t>
            </a:r>
          </a:p>
        </p:txBody>
      </p:sp>
      <p:sp>
        <p:nvSpPr>
          <p:cNvPr id="32777" name="TextBox 1"/>
          <p:cNvSpPr txBox="1"/>
          <p:nvPr/>
        </p:nvSpPr>
        <p:spPr>
          <a:xfrm>
            <a:off x="7197725" y="5802313"/>
            <a:ext cx="1870075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dirty="0">
                <a:ea typeface="PMingLiU" panose="02020500000000000000" pitchFamily="18" charset="-120"/>
              </a:rPr>
              <a:t>微信绑定动画</a:t>
            </a:r>
          </a:p>
        </p:txBody>
      </p:sp>
      <p:pic>
        <p:nvPicPr>
          <p:cNvPr id="9" name="图片 7" descr="qrcode_for_gh_8e50a174a963_258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98550" y="5105400"/>
            <a:ext cx="1586865" cy="15868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5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29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9906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微资源</a:t>
            </a:r>
          </a:p>
        </p:txBody>
      </p:sp>
      <p:sp>
        <p:nvSpPr>
          <p:cNvPr id="31749" name="TextBox 11"/>
          <p:cNvSpPr txBox="1"/>
          <p:nvPr/>
        </p:nvSpPr>
        <p:spPr>
          <a:xfrm>
            <a:off x="5791200" y="1764030"/>
            <a:ext cx="3276600" cy="45231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FF0000"/>
                </a:solidFill>
                <a:ea typeface="PMingLiU" panose="02020500000000000000" pitchFamily="18" charset="-120"/>
              </a:rPr>
              <a:t>博看期刊</a:t>
            </a:r>
            <a:r>
              <a:rPr lang="zh-CN" altLang="en-US" sz="1600" dirty="0">
                <a:solidFill>
                  <a:srgbClr val="FF0000"/>
                </a:solidFill>
                <a:ea typeface="PMingLiU" panose="02020500000000000000" pitchFamily="18" charset="-120"/>
              </a:rPr>
              <a:t>：</a:t>
            </a:r>
            <a:r>
              <a:rPr lang="zh-CN" altLang="en-US" sz="1600" dirty="0">
                <a:ea typeface="PMingLiU" panose="02020500000000000000" pitchFamily="18" charset="-120"/>
              </a:rPr>
              <a:t>可在线阅览时政、财经、时尚、文学等多种期刊读物</a:t>
            </a:r>
            <a:endParaRPr lang="en-US" altLang="zh-CN" sz="1600" dirty="0">
              <a:ea typeface="PMingLiU" panose="02020500000000000000" pitchFamily="18" charset="-12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FF0000"/>
                </a:solidFill>
                <a:ea typeface="PMingLiU" panose="02020500000000000000" pitchFamily="18" charset="-120"/>
              </a:rPr>
              <a:t>畅想电子书</a:t>
            </a:r>
            <a:r>
              <a:rPr lang="zh-CN" altLang="en-US" sz="1600" dirty="0">
                <a:solidFill>
                  <a:srgbClr val="FF0000"/>
                </a:solidFill>
                <a:ea typeface="PMingLiU" panose="02020500000000000000" pitchFamily="18" charset="-120"/>
              </a:rPr>
              <a:t>：</a:t>
            </a:r>
            <a:r>
              <a:rPr lang="zh-CN" altLang="en-US" sz="1600" dirty="0">
                <a:ea typeface="PMingLiU" panose="02020500000000000000" pitchFamily="18" charset="-120"/>
              </a:rPr>
              <a:t>在线阅读丰富的电子书资源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FF0000"/>
                </a:solidFill>
                <a:ea typeface="PMingLiU" panose="02020500000000000000" pitchFamily="18" charset="-120"/>
              </a:rPr>
              <a:t>随书光盘</a:t>
            </a:r>
            <a:r>
              <a:rPr lang="zh-CN" altLang="en-US" sz="1600" dirty="0">
                <a:solidFill>
                  <a:srgbClr val="FF0000"/>
                </a:solidFill>
                <a:ea typeface="PMingLiU" panose="02020500000000000000" pitchFamily="18" charset="-120"/>
              </a:rPr>
              <a:t>：</a:t>
            </a:r>
            <a:r>
              <a:rPr lang="zh-CN" altLang="en-US" sz="1600" dirty="0">
                <a:ea typeface="PMingLiU" panose="02020500000000000000" pitchFamily="18" charset="-120"/>
              </a:rPr>
              <a:t>可查看、下载相应的光盘文件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FF0000"/>
                </a:solidFill>
                <a:ea typeface="PMingLiU" panose="02020500000000000000" pitchFamily="18" charset="-120"/>
                <a:sym typeface="+mn-ea"/>
              </a:rPr>
              <a:t>超星学习通</a:t>
            </a:r>
            <a:r>
              <a:rPr lang="zh-CN" altLang="en-US" sz="1600" dirty="0">
                <a:solidFill>
                  <a:srgbClr val="FF0000"/>
                </a:solidFill>
                <a:ea typeface="PMingLiU" panose="02020500000000000000" pitchFamily="18" charset="-120"/>
                <a:sym typeface="+mn-ea"/>
              </a:rPr>
              <a:t>：</a:t>
            </a:r>
            <a:r>
              <a:rPr lang="zh-CN" altLang="en-US" sz="1600" dirty="0">
                <a:ea typeface="PMingLiU" panose="02020500000000000000" pitchFamily="18" charset="-120"/>
                <a:sym typeface="+mn-ea"/>
              </a:rPr>
              <a:t>移动图书馆，可检索图书、期刊、报纸、视频、原创等资源</a:t>
            </a:r>
            <a:endParaRPr lang="en-US" altLang="zh-CN" sz="1600" dirty="0">
              <a:ea typeface="PMingLiU" panose="02020500000000000000" pitchFamily="18" charset="-12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FF0000"/>
                </a:solidFill>
                <a:ea typeface="PMingLiU" panose="02020500000000000000" pitchFamily="18" charset="-120"/>
                <a:sym typeface="+mn-ea"/>
              </a:rPr>
              <a:t>数据库访问</a:t>
            </a:r>
            <a:r>
              <a:rPr lang="zh-CN" altLang="en-US" sz="1600" dirty="0">
                <a:solidFill>
                  <a:srgbClr val="FF0000"/>
                </a:solidFill>
                <a:ea typeface="PMingLiU" panose="02020500000000000000" pitchFamily="18" charset="-120"/>
                <a:sym typeface="+mn-ea"/>
              </a:rPr>
              <a:t>：</a:t>
            </a:r>
            <a:r>
              <a:rPr lang="zh-CN" altLang="en-US" sz="1600" dirty="0">
                <a:ea typeface="PMingLiU" panose="02020500000000000000" pitchFamily="18" charset="-120"/>
                <a:sym typeface="+mn-ea"/>
              </a:rPr>
              <a:t>申请远程访问账号成功后可访问中国知网（</a:t>
            </a:r>
            <a:r>
              <a:rPr lang="en-US" altLang="zh-CN" sz="1600" dirty="0">
                <a:ea typeface="PMingLiU" panose="02020500000000000000" pitchFamily="18" charset="-120"/>
                <a:sym typeface="+mn-ea"/>
              </a:rPr>
              <a:t>CNKI</a:t>
            </a:r>
            <a:r>
              <a:rPr lang="zh-CN" altLang="en-US" sz="1600" dirty="0">
                <a:ea typeface="PMingLiU" panose="02020500000000000000" pitchFamily="18" charset="-120"/>
                <a:sym typeface="+mn-ea"/>
              </a:rPr>
              <a:t>）、万方、维普等</a:t>
            </a:r>
            <a:r>
              <a:rPr lang="en-US" altLang="zh-CN" sz="1600" dirty="0">
                <a:ea typeface="PMingLiU" panose="02020500000000000000" pitchFamily="18" charset="-120"/>
                <a:sym typeface="+mn-ea"/>
              </a:rPr>
              <a:t>15</a:t>
            </a:r>
            <a:r>
              <a:rPr lang="zh-CN" altLang="en-US" sz="1600" dirty="0">
                <a:ea typeface="PMingLiU" panose="02020500000000000000" pitchFamily="18" charset="-120"/>
                <a:sym typeface="+mn-ea"/>
              </a:rPr>
              <a:t>个中外文数据库</a:t>
            </a:r>
            <a:endParaRPr lang="zh-CN" altLang="en-US" sz="1600" dirty="0">
              <a:ea typeface="PMingLiU" panose="02020500000000000000" pitchFamily="18" charset="-12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FF0000"/>
                </a:solidFill>
                <a:ea typeface="PMingLiU" panose="02020500000000000000" pitchFamily="18" charset="-120"/>
              </a:rPr>
              <a:t>中科</a:t>
            </a:r>
            <a:r>
              <a:rPr lang="en-US" altLang="zh-CN" sz="1600" b="1" dirty="0">
                <a:solidFill>
                  <a:srgbClr val="FF0000"/>
                </a:solidFill>
                <a:ea typeface="PMingLiU" panose="02020500000000000000" pitchFamily="18" charset="-120"/>
              </a:rPr>
              <a:t>VIPExam</a:t>
            </a:r>
            <a:r>
              <a:rPr lang="zh-CN" altLang="en-US" sz="1600" b="1" dirty="0">
                <a:solidFill>
                  <a:srgbClr val="FF0000"/>
                </a:solidFill>
                <a:ea typeface="PMingLiU" panose="02020500000000000000" pitchFamily="18" charset="-120"/>
              </a:rPr>
              <a:t>考试学习数据库</a:t>
            </a:r>
            <a:r>
              <a:rPr lang="zh-CN" altLang="en-US" sz="1600" dirty="0">
                <a:solidFill>
                  <a:srgbClr val="FF0000"/>
                </a:solidFill>
                <a:ea typeface="PMingLiU" panose="02020500000000000000" pitchFamily="18" charset="-120"/>
              </a:rPr>
              <a:t>：</a:t>
            </a:r>
            <a:r>
              <a:rPr lang="zh-CN" altLang="en-US" sz="1600" dirty="0">
                <a:ea typeface="PMingLiU" panose="02020500000000000000" pitchFamily="18" charset="-120"/>
              </a:rPr>
              <a:t>收录外语类、公务员类、考研类、计算机类、财经类、工程类、职业资格类等十二大类</a:t>
            </a:r>
            <a:r>
              <a:rPr lang="en-US" altLang="zh-CN" sz="1600" dirty="0">
                <a:ea typeface="PMingLiU" panose="02020500000000000000" pitchFamily="18" charset="-120"/>
              </a:rPr>
              <a:t>1500</a:t>
            </a:r>
            <a:r>
              <a:rPr lang="zh-CN" altLang="en-US" sz="1600" dirty="0">
                <a:ea typeface="PMingLiU" panose="02020500000000000000" pitchFamily="18" charset="-120"/>
              </a:rPr>
              <a:t>余个考试科目的历年真题试卷和模拟试卷数万套</a:t>
            </a:r>
          </a:p>
        </p:txBody>
      </p:sp>
      <p:pic>
        <p:nvPicPr>
          <p:cNvPr id="17" name="Picture 2" descr="C:\Users\dxcqt1\Desktop\IMG_3691.PNGIMG_369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6"/>
          <a:srcRect/>
          <a:stretch>
            <a:fillRect/>
          </a:stretch>
        </p:blipFill>
        <p:spPr bwMode="auto">
          <a:xfrm>
            <a:off x="2971800" y="1764665"/>
            <a:ext cx="2619375" cy="46564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775" name="图片 12" descr="C:\Users\dxcqt1\Desktop\IMG_3685.PNGIMG_368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152400" y="1790065"/>
            <a:ext cx="2679065" cy="46570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ectangle 15"/>
          <p:cNvSpPr/>
          <p:nvPr/>
        </p:nvSpPr>
        <p:spPr>
          <a:xfrm>
            <a:off x="457200" y="6096000"/>
            <a:ext cx="822325" cy="325438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solidFill>
                <a:srgbClr val="000000"/>
              </a:solidFill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1749" grpId="0"/>
      <p:bldP spid="1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913" y="2155825"/>
            <a:ext cx="2286000" cy="4697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155825"/>
            <a:ext cx="2297113" cy="4729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337" y="2155825"/>
            <a:ext cx="2284412" cy="4783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2913" y="2155825"/>
            <a:ext cx="2351087" cy="47275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9"/>
          <p:cNvGrpSpPr/>
          <p:nvPr/>
        </p:nvGrpSpPr>
        <p:grpSpPr>
          <a:xfrm>
            <a:off x="-146050" y="2209800"/>
            <a:ext cx="9290050" cy="4729163"/>
            <a:chOff x="-3597295" y="13914"/>
            <a:chExt cx="3870254" cy="5759450"/>
          </a:xfrm>
        </p:grpSpPr>
        <p:sp>
          <p:nvSpPr>
            <p:cNvPr id="8212" name="矩形 4"/>
            <p:cNvSpPr/>
            <p:nvPr/>
          </p:nvSpPr>
          <p:spPr>
            <a:xfrm>
              <a:off x="-3597295" y="13914"/>
              <a:ext cx="3870254" cy="5759450"/>
            </a:xfrm>
            <a:prstGeom prst="rect">
              <a:avLst/>
            </a:prstGeom>
            <a:solidFill>
              <a:srgbClr val="D8D8D8">
                <a:alpha val="39999"/>
              </a:srgbClr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Microsoft JhengHei" panose="020B0604030504040204" pitchFamily="34" charset="-12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zh-CN" sz="1800" b="1" i="1" dirty="0">
                <a:ea typeface="PMingLiU" panose="02020500000000000000" pitchFamily="18" charset="-120"/>
                <a:sym typeface="Arial" panose="020B0604020202020204" pitchFamily="34" charset="0"/>
              </a:endParaRPr>
            </a:p>
          </p:txBody>
        </p:sp>
        <p:sp>
          <p:nvSpPr>
            <p:cNvPr id="8213" name="直接连接符 6"/>
            <p:cNvSpPr/>
            <p:nvPr/>
          </p:nvSpPr>
          <p:spPr>
            <a:xfrm>
              <a:off x="-3536638" y="106713"/>
              <a:ext cx="3809597" cy="1"/>
            </a:xfrm>
            <a:prstGeom prst="line">
              <a:avLst/>
            </a:prstGeom>
            <a:ln w="9525" cap="flat" cmpd="sng">
              <a:solidFill>
                <a:srgbClr val="FFFFFF">
                  <a:alpha val="63921"/>
                </a:srgbClr>
              </a:solidFill>
              <a:prstDash val="solid"/>
              <a:miter/>
              <a:headEnd type="none" w="med" len="med"/>
              <a:tailEnd type="none" w="med" len="med"/>
            </a:ln>
          </p:spPr>
        </p:sp>
      </p:grpSp>
      <p:sp>
        <p:nvSpPr>
          <p:cNvPr id="85" name="等腰三角形 16"/>
          <p:cNvSpPr/>
          <p:nvPr/>
        </p:nvSpPr>
        <p:spPr>
          <a:xfrm rot="5400000">
            <a:off x="616585" y="377825"/>
            <a:ext cx="1131570" cy="2362200"/>
          </a:xfrm>
          <a:custGeom>
            <a:avLst/>
            <a:gdLst/>
            <a:ahLst/>
            <a:cxnLst/>
            <a:rect l="l" t="t" r="r" b="b"/>
            <a:pathLst>
              <a:path w="1134126" h="2250392">
                <a:moveTo>
                  <a:pt x="270030" y="108012"/>
                </a:moveTo>
                <a:lnTo>
                  <a:pt x="351039" y="0"/>
                </a:lnTo>
                <a:lnTo>
                  <a:pt x="432048" y="108012"/>
                </a:lnTo>
                <a:close/>
                <a:moveTo>
                  <a:pt x="0" y="2250392"/>
                </a:moveTo>
                <a:lnTo>
                  <a:pt x="0" y="117536"/>
                </a:lnTo>
                <a:lnTo>
                  <a:pt x="1134126" y="117536"/>
                </a:lnTo>
                <a:lnTo>
                  <a:pt x="1134126" y="2250392"/>
                </a:lnTo>
                <a:close/>
              </a:path>
            </a:pathLst>
          </a:custGeom>
          <a:solidFill>
            <a:srgbClr val="FD604D"/>
          </a:solidFill>
          <a:ln>
            <a:solidFill>
              <a:srgbClr val="FD604D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文本框 27"/>
          <p:cNvSpPr txBox="1"/>
          <p:nvPr/>
        </p:nvSpPr>
        <p:spPr>
          <a:xfrm>
            <a:off x="304483" y="1416050"/>
            <a:ext cx="157638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lt"/>
              </a:rPr>
              <a:t>概况</a:t>
            </a:r>
          </a:p>
        </p:txBody>
      </p:sp>
      <p:sp>
        <p:nvSpPr>
          <p:cNvPr id="97" name="等腰三角形 16"/>
          <p:cNvSpPr/>
          <p:nvPr/>
        </p:nvSpPr>
        <p:spPr>
          <a:xfrm rot="5400000">
            <a:off x="2903538" y="317500"/>
            <a:ext cx="1133475" cy="2479675"/>
          </a:xfrm>
          <a:custGeom>
            <a:avLst/>
            <a:gdLst/>
            <a:ahLst/>
            <a:cxnLst/>
            <a:rect l="l" t="t" r="r" b="b"/>
            <a:pathLst>
              <a:path w="1134126" h="2250392">
                <a:moveTo>
                  <a:pt x="270030" y="108012"/>
                </a:moveTo>
                <a:lnTo>
                  <a:pt x="351039" y="0"/>
                </a:lnTo>
                <a:lnTo>
                  <a:pt x="432048" y="108012"/>
                </a:lnTo>
                <a:close/>
                <a:moveTo>
                  <a:pt x="0" y="2250392"/>
                </a:moveTo>
                <a:lnTo>
                  <a:pt x="0" y="117536"/>
                </a:lnTo>
                <a:lnTo>
                  <a:pt x="1134126" y="117536"/>
                </a:lnTo>
                <a:lnTo>
                  <a:pt x="1134126" y="2250392"/>
                </a:lnTo>
                <a:close/>
              </a:path>
            </a:pathLst>
          </a:custGeom>
          <a:solidFill>
            <a:srgbClr val="91AFB4"/>
          </a:solidFill>
          <a:ln>
            <a:solidFill>
              <a:srgbClr val="91AFB4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文本框 22"/>
          <p:cNvSpPr txBox="1"/>
          <p:nvPr/>
        </p:nvSpPr>
        <p:spPr>
          <a:xfrm>
            <a:off x="2230755" y="1416050"/>
            <a:ext cx="2286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lt"/>
              </a:rPr>
              <a:t>借阅服务</a:t>
            </a:r>
          </a:p>
        </p:txBody>
      </p:sp>
      <p:sp>
        <p:nvSpPr>
          <p:cNvPr id="98" name="等腰三角形 16"/>
          <p:cNvSpPr/>
          <p:nvPr/>
        </p:nvSpPr>
        <p:spPr>
          <a:xfrm rot="5400000" flipH="1">
            <a:off x="5162550" y="400050"/>
            <a:ext cx="1133475" cy="2314575"/>
          </a:xfrm>
          <a:custGeom>
            <a:avLst/>
            <a:gdLst/>
            <a:ahLst/>
            <a:cxnLst/>
            <a:rect l="l" t="t" r="r" b="b"/>
            <a:pathLst>
              <a:path w="1134126" h="2250392">
                <a:moveTo>
                  <a:pt x="270030" y="108012"/>
                </a:moveTo>
                <a:lnTo>
                  <a:pt x="351039" y="0"/>
                </a:lnTo>
                <a:lnTo>
                  <a:pt x="432048" y="108012"/>
                </a:lnTo>
                <a:close/>
                <a:moveTo>
                  <a:pt x="0" y="2250392"/>
                </a:moveTo>
                <a:lnTo>
                  <a:pt x="0" y="117536"/>
                </a:lnTo>
                <a:lnTo>
                  <a:pt x="1134126" y="117536"/>
                </a:lnTo>
                <a:lnTo>
                  <a:pt x="1134126" y="2250392"/>
                </a:lnTo>
                <a:close/>
              </a:path>
            </a:pathLst>
          </a:custGeom>
          <a:solidFill>
            <a:srgbClr val="8C6E73"/>
          </a:solidFill>
          <a:ln>
            <a:solidFill>
              <a:srgbClr val="8C6E73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文本框 24"/>
          <p:cNvSpPr txBox="1"/>
          <p:nvPr/>
        </p:nvSpPr>
        <p:spPr>
          <a:xfrm>
            <a:off x="4343400" y="1447800"/>
            <a:ext cx="262413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lt"/>
              </a:rPr>
              <a:t>特色服务</a:t>
            </a:r>
          </a:p>
        </p:txBody>
      </p:sp>
      <p:sp>
        <p:nvSpPr>
          <p:cNvPr id="99" name="等腰三角形 16"/>
          <p:cNvSpPr/>
          <p:nvPr/>
        </p:nvSpPr>
        <p:spPr>
          <a:xfrm rot="5400000" flipH="1">
            <a:off x="7463155" y="322580"/>
            <a:ext cx="1133475" cy="2471420"/>
          </a:xfrm>
          <a:custGeom>
            <a:avLst/>
            <a:gdLst/>
            <a:ahLst/>
            <a:cxnLst/>
            <a:rect l="l" t="t" r="r" b="b"/>
            <a:pathLst>
              <a:path w="1134126" h="2250392">
                <a:moveTo>
                  <a:pt x="270030" y="108012"/>
                </a:moveTo>
                <a:lnTo>
                  <a:pt x="351039" y="0"/>
                </a:lnTo>
                <a:lnTo>
                  <a:pt x="432048" y="108012"/>
                </a:lnTo>
                <a:close/>
                <a:moveTo>
                  <a:pt x="0" y="2250392"/>
                </a:moveTo>
                <a:lnTo>
                  <a:pt x="0" y="117536"/>
                </a:lnTo>
                <a:lnTo>
                  <a:pt x="1134126" y="117536"/>
                </a:lnTo>
                <a:lnTo>
                  <a:pt x="1134126" y="2250392"/>
                </a:lnTo>
                <a:close/>
              </a:path>
            </a:pathLst>
          </a:custGeom>
          <a:solidFill>
            <a:srgbClr val="D79759"/>
          </a:solidFill>
          <a:ln>
            <a:solidFill>
              <a:srgbClr val="D79759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文本框 25"/>
          <p:cNvSpPr txBox="1"/>
          <p:nvPr/>
        </p:nvSpPr>
        <p:spPr>
          <a:xfrm>
            <a:off x="6705600" y="1503045"/>
            <a:ext cx="254190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lt"/>
              </a:rPr>
              <a:t>文化活动</a:t>
            </a:r>
          </a:p>
        </p:txBody>
      </p:sp>
      <p:sp>
        <p:nvSpPr>
          <p:cNvPr id="8207" name="矩形 2"/>
          <p:cNvSpPr/>
          <p:nvPr/>
        </p:nvSpPr>
        <p:spPr>
          <a:xfrm>
            <a:off x="6673850" y="815975"/>
            <a:ext cx="793750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chemeClr val="bg1"/>
                </a:solidFill>
                <a:latin typeface="Algerian" panose="04020705040A02060702" pitchFamily="82" charset="0"/>
                <a:ea typeface="楷体" panose="02010609060101010101" pitchFamily="49" charset="-122"/>
              </a:rPr>
              <a:t>04</a:t>
            </a:r>
            <a:endParaRPr lang="zh-CN" altLang="en-US" sz="4000" dirty="0">
              <a:solidFill>
                <a:schemeClr val="bg1"/>
              </a:solidFill>
              <a:latin typeface="Algerian" panose="04020705040A02060702" pitchFamily="82" charset="0"/>
              <a:ea typeface="楷体" panose="02010609060101010101" pitchFamily="49" charset="-122"/>
            </a:endParaRPr>
          </a:p>
        </p:txBody>
      </p:sp>
      <p:sp>
        <p:nvSpPr>
          <p:cNvPr id="8208" name="TextBox 100"/>
          <p:cNvSpPr txBox="1"/>
          <p:nvPr/>
        </p:nvSpPr>
        <p:spPr>
          <a:xfrm flipH="1">
            <a:off x="4495800" y="823913"/>
            <a:ext cx="763588" cy="700087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chemeClr val="bg1"/>
                </a:solidFill>
                <a:latin typeface="Algerian" panose="04020705040A02060702" pitchFamily="82" charset="0"/>
                <a:ea typeface="楷体" panose="02010609060101010101" pitchFamily="49" charset="-122"/>
              </a:rPr>
              <a:t>03</a:t>
            </a:r>
            <a:endParaRPr lang="zh-CN" altLang="en-US" sz="4000" dirty="0">
              <a:solidFill>
                <a:schemeClr val="bg1"/>
              </a:solidFill>
              <a:latin typeface="Algerian" panose="04020705040A02060702" pitchFamily="82" charset="0"/>
              <a:ea typeface="楷体" panose="02010609060101010101" pitchFamily="49" charset="-122"/>
            </a:endParaRPr>
          </a:p>
        </p:txBody>
      </p:sp>
      <p:sp>
        <p:nvSpPr>
          <p:cNvPr id="8209" name="TextBox 101"/>
          <p:cNvSpPr txBox="1"/>
          <p:nvPr/>
        </p:nvSpPr>
        <p:spPr>
          <a:xfrm>
            <a:off x="2133600" y="823913"/>
            <a:ext cx="763588" cy="700087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chemeClr val="bg1"/>
                </a:solidFill>
                <a:latin typeface="Algerian" panose="04020705040A02060702" pitchFamily="82" charset="0"/>
                <a:ea typeface="楷体" panose="02010609060101010101" pitchFamily="49" charset="-122"/>
              </a:rPr>
              <a:t>02</a:t>
            </a:r>
            <a:endParaRPr lang="zh-CN" altLang="en-US" sz="4000" dirty="0">
              <a:solidFill>
                <a:schemeClr val="bg1"/>
              </a:solidFill>
              <a:latin typeface="Algerian" panose="04020705040A02060702" pitchFamily="82" charset="0"/>
              <a:ea typeface="楷体" panose="02010609060101010101" pitchFamily="49" charset="-122"/>
            </a:endParaRPr>
          </a:p>
        </p:txBody>
      </p:sp>
      <p:sp>
        <p:nvSpPr>
          <p:cNvPr id="8210" name="TextBox 102"/>
          <p:cNvSpPr txBox="1"/>
          <p:nvPr/>
        </p:nvSpPr>
        <p:spPr>
          <a:xfrm>
            <a:off x="-76200" y="823913"/>
            <a:ext cx="763588" cy="700087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chemeClr val="bg1"/>
                </a:solidFill>
                <a:latin typeface="Algerian" panose="04020705040A02060702" pitchFamily="82" charset="0"/>
                <a:ea typeface="楷体" panose="02010609060101010101" pitchFamily="49" charset="-122"/>
              </a:rPr>
              <a:t>01</a:t>
            </a:r>
            <a:endParaRPr lang="zh-CN" altLang="en-US" sz="4000" dirty="0">
              <a:solidFill>
                <a:schemeClr val="bg1"/>
              </a:solidFill>
              <a:latin typeface="Algerian" panose="04020705040A02060702" pitchFamily="82" charset="0"/>
              <a:ea typeface="楷体" panose="02010609060101010101" pitchFamily="49" charset="-122"/>
            </a:endParaRPr>
          </a:p>
        </p:txBody>
      </p:sp>
      <p:sp>
        <p:nvSpPr>
          <p:cNvPr id="8211" name="灯片编号占位符 2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3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19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30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870512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微服务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9CE6BD3-8B8B-41EC-93B1-26436CAB6C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43" y="1665765"/>
            <a:ext cx="2166064" cy="4552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5EAF82-DC3D-4130-AFC1-6963ACC9DE83}"/>
              </a:ext>
            </a:extLst>
          </p:cNvPr>
          <p:cNvSpPr/>
          <p:nvPr/>
        </p:nvSpPr>
        <p:spPr>
          <a:xfrm>
            <a:off x="2215563" y="4694316"/>
            <a:ext cx="762098" cy="34441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solidFill>
                <a:srgbClr val="000000"/>
              </a:solidFill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54F1462-BBC2-4628-B9C8-4E4F5F6E5C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0" y="1665765"/>
            <a:ext cx="2101361" cy="4552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箭头: 右 20">
            <a:extLst>
              <a:ext uri="{FF2B5EF4-FFF2-40B4-BE49-F238E27FC236}">
                <a16:creationId xmlns:a16="http://schemas.microsoft.com/office/drawing/2014/main" id="{A0EDE122-5627-4FDA-9DDB-15C9312D2783}"/>
              </a:ext>
            </a:extLst>
          </p:cNvPr>
          <p:cNvSpPr/>
          <p:nvPr/>
        </p:nvSpPr>
        <p:spPr bwMode="auto">
          <a:xfrm>
            <a:off x="4047137" y="3866040"/>
            <a:ext cx="371476" cy="152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26724F8-0568-4D80-852A-E10E4A01C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40" b="23454"/>
          <a:stretch/>
        </p:blipFill>
        <p:spPr>
          <a:xfrm>
            <a:off x="457200" y="1089454"/>
            <a:ext cx="3048000" cy="5189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59C0523-BC39-43BE-BAF5-F06C5EFA9B1C}"/>
              </a:ext>
            </a:extLst>
          </p:cNvPr>
          <p:cNvSpPr txBox="1"/>
          <p:nvPr/>
        </p:nvSpPr>
        <p:spPr>
          <a:xfrm>
            <a:off x="3886200" y="2057400"/>
            <a:ext cx="4419600" cy="317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</a:pPr>
            <a:r>
              <a:rPr lang="zh-CN" altLang="en-US" b="1" dirty="0">
                <a:solidFill>
                  <a:srgbClr val="FF0000"/>
                </a:solidFill>
              </a:rPr>
              <a:t>排架检索：</a:t>
            </a:r>
            <a:r>
              <a:rPr lang="zh-CN" altLang="en-US" sz="1600" b="1" dirty="0"/>
              <a:t>查找出书本摆放具体位置</a:t>
            </a:r>
            <a:endParaRPr lang="en-US" altLang="zh-CN" sz="1600" b="1" dirty="0"/>
          </a:p>
          <a:p>
            <a:pPr lvl="0">
              <a:lnSpc>
                <a:spcPts val="2200"/>
              </a:lnSpc>
            </a:pPr>
            <a:endParaRPr lang="zh-CN" altLang="en-US" b="1" dirty="0"/>
          </a:p>
          <a:p>
            <a:pPr lvl="0">
              <a:lnSpc>
                <a:spcPts val="2200"/>
              </a:lnSpc>
            </a:pPr>
            <a:r>
              <a:rPr lang="zh-CN" altLang="en-US" b="1" dirty="0">
                <a:solidFill>
                  <a:srgbClr val="FF0000"/>
                </a:solidFill>
                <a:sym typeface="+mn-ea"/>
              </a:rPr>
              <a:t>图书检索</a:t>
            </a:r>
            <a:r>
              <a:rPr lang="zh-CN" altLang="en-US" dirty="0">
                <a:solidFill>
                  <a:srgbClr val="FF0000"/>
                </a:solidFill>
                <a:sym typeface="+mn-ea"/>
              </a:rPr>
              <a:t>：</a:t>
            </a:r>
            <a:r>
              <a:rPr lang="zh-CN" altLang="en-US" sz="1600" b="1" dirty="0">
                <a:sym typeface="+mn-ea"/>
              </a:rPr>
              <a:t>查找馆藏图书</a:t>
            </a:r>
            <a:endParaRPr lang="en-US" altLang="zh-CN" sz="1600" b="1" dirty="0">
              <a:sym typeface="+mn-ea"/>
            </a:endParaRPr>
          </a:p>
          <a:p>
            <a:pPr lvl="0">
              <a:lnSpc>
                <a:spcPts val="2200"/>
              </a:lnSpc>
            </a:pPr>
            <a:endParaRPr lang="en-US" altLang="zh-CN" b="1" dirty="0">
              <a:sym typeface="+mn-ea"/>
            </a:endParaRPr>
          </a:p>
          <a:p>
            <a:pPr lvl="0">
              <a:lnSpc>
                <a:spcPts val="2200"/>
              </a:lnSpc>
            </a:pPr>
            <a:r>
              <a:rPr lang="zh-CN" altLang="en-US" b="1" dirty="0">
                <a:solidFill>
                  <a:srgbClr val="FF0000"/>
                </a:solidFill>
              </a:rPr>
              <a:t>微信借阅：</a:t>
            </a:r>
            <a:r>
              <a:rPr lang="zh-CN" altLang="en-US" sz="1600" b="1" dirty="0"/>
              <a:t>忘带借书证（校园卡）可找人工扫码借书</a:t>
            </a:r>
            <a:endParaRPr lang="en-US" altLang="zh-CN" sz="1600" b="1" dirty="0"/>
          </a:p>
          <a:p>
            <a:pPr lvl="0">
              <a:lnSpc>
                <a:spcPts val="2200"/>
              </a:lnSpc>
            </a:pPr>
            <a:endParaRPr lang="zh-CN" altLang="en-US" b="1" dirty="0"/>
          </a:p>
          <a:p>
            <a:pPr lvl="0">
              <a:lnSpc>
                <a:spcPts val="2200"/>
              </a:lnSpc>
            </a:pPr>
            <a:r>
              <a:rPr lang="zh-CN" altLang="en-US" b="1" dirty="0">
                <a:solidFill>
                  <a:srgbClr val="FF0000"/>
                </a:solidFill>
              </a:rPr>
              <a:t>绑定证件：</a:t>
            </a:r>
            <a:r>
              <a:rPr lang="zh-CN" altLang="en-US" sz="1600" b="1" dirty="0"/>
              <a:t>绑定借阅账号，账号是学号</a:t>
            </a:r>
            <a:r>
              <a:rPr lang="en-US" altLang="zh-CN" sz="1600" b="1" dirty="0"/>
              <a:t>.</a:t>
            </a:r>
            <a:r>
              <a:rPr lang="zh-CN" altLang="en-US" sz="1600" b="1" dirty="0"/>
              <a:t>密码为</a:t>
            </a:r>
            <a:r>
              <a:rPr lang="en-US" altLang="zh-CN" sz="1600" b="1" dirty="0" err="1"/>
              <a:t>gzucm</a:t>
            </a:r>
            <a:r>
              <a:rPr lang="en-US" altLang="zh-CN" sz="1600" b="1" dirty="0"/>
              <a:t>#</a:t>
            </a:r>
            <a:r>
              <a:rPr lang="zh-CN" altLang="en-US" sz="1600" b="1" dirty="0">
                <a:ea typeface="宋体" panose="02010600030101010101" pitchFamily="2" charset="-122"/>
              </a:rPr>
              <a:t>身份证后六位</a:t>
            </a:r>
            <a:endParaRPr lang="en-US" altLang="zh-CN" sz="1600" b="1" dirty="0">
              <a:ea typeface="宋体" panose="02010600030101010101" pitchFamily="2" charset="-122"/>
            </a:endParaRPr>
          </a:p>
          <a:p>
            <a:pPr lvl="0">
              <a:lnSpc>
                <a:spcPts val="2200"/>
              </a:lnSpc>
            </a:pPr>
            <a:endParaRPr lang="zh-CN" altLang="en-US" sz="1600" b="1" dirty="0"/>
          </a:p>
          <a:p>
            <a:pPr lvl="0">
              <a:lnSpc>
                <a:spcPts val="2200"/>
              </a:lnSpc>
            </a:pPr>
            <a:r>
              <a:rPr lang="zh-CN" altLang="en-US" b="1" dirty="0">
                <a:solidFill>
                  <a:srgbClr val="FF0000"/>
                </a:solidFill>
              </a:rPr>
              <a:t>证件挂失：</a:t>
            </a:r>
            <a:r>
              <a:rPr lang="zh-CN" altLang="en-US" b="1" dirty="0"/>
              <a:t>证件遗失后自助挂失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732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3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32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38525" y="6858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找书：图书检索、排架检索均可找书</a:t>
            </a:r>
          </a:p>
        </p:txBody>
      </p:sp>
      <p:pic>
        <p:nvPicPr>
          <p:cNvPr id="29704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2591" y="2055813"/>
            <a:ext cx="2102774" cy="44199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" b="7310"/>
          <a:stretch/>
        </p:blipFill>
        <p:spPr>
          <a:xfrm>
            <a:off x="5918490" y="2055814"/>
            <a:ext cx="2133600" cy="44199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圆角矩形 22"/>
          <p:cNvSpPr/>
          <p:nvPr/>
        </p:nvSpPr>
        <p:spPr bwMode="auto">
          <a:xfrm>
            <a:off x="304800" y="2971800"/>
            <a:ext cx="2209800" cy="2057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1.</a:t>
            </a: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“微服务”</a:t>
            </a: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2.</a:t>
            </a: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“图书检索图标”或“搜索栏”</a:t>
            </a:r>
          </a:p>
        </p:txBody>
      </p:sp>
      <p:sp>
        <p:nvSpPr>
          <p:cNvPr id="15" name="Rectangle 15"/>
          <p:cNvSpPr/>
          <p:nvPr/>
        </p:nvSpPr>
        <p:spPr>
          <a:xfrm>
            <a:off x="3815715" y="5061769"/>
            <a:ext cx="756285" cy="32956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solidFill>
                <a:srgbClr val="000000"/>
              </a:solidFill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33114" y="2590800"/>
            <a:ext cx="704352" cy="47625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solidFill>
                <a:srgbClr val="000000"/>
              </a:solidFill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5851" name="TextBox 11"/>
          <p:cNvSpPr txBox="1"/>
          <p:nvPr/>
        </p:nvSpPr>
        <p:spPr>
          <a:xfrm>
            <a:off x="304800" y="1600200"/>
            <a:ext cx="5724525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FF0000"/>
                </a:solidFill>
                <a:ea typeface="PMingLiU" panose="02020500000000000000" pitchFamily="18" charset="-120"/>
              </a:rPr>
              <a:t>图书检索：可查找馆藏图书，还能预约借出状态的书籍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 animBg="1"/>
      <p:bldP spid="15" grpId="0" bldLvl="0" animBg="1"/>
      <p:bldP spid="16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t="3703" b="6138"/>
          <a:stretch>
            <a:fillRect/>
          </a:stretch>
        </p:blipFill>
        <p:spPr>
          <a:xfrm>
            <a:off x="5984875" y="1901825"/>
            <a:ext cx="2854325" cy="4575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/>
          <a:srcRect t="3809" b="6667"/>
          <a:stretch>
            <a:fillRect/>
          </a:stretch>
        </p:blipFill>
        <p:spPr>
          <a:xfrm>
            <a:off x="2784475" y="1919288"/>
            <a:ext cx="2854325" cy="4543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438525" y="6858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找书</a:t>
            </a:r>
          </a:p>
        </p:txBody>
      </p:sp>
      <p:sp>
        <p:nvSpPr>
          <p:cNvPr id="36870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33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7" name="圆角矩形 6"/>
          <p:cNvSpPr/>
          <p:nvPr/>
        </p:nvSpPr>
        <p:spPr bwMode="auto">
          <a:xfrm>
            <a:off x="152400" y="3276600"/>
            <a:ext cx="2438400" cy="2286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872" name="TextBox 4"/>
          <p:cNvSpPr txBox="1"/>
          <p:nvPr/>
        </p:nvSpPr>
        <p:spPr>
          <a:xfrm>
            <a:off x="228600" y="3413125"/>
            <a:ext cx="2438400" cy="203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“类别搜索”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“预约”、“评论”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“书架”、“馆藏可借阅数量”等信息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ea typeface="PMingLiU" panose="02020500000000000000" pitchFamily="18" charset="-12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5984875" y="3581400"/>
            <a:ext cx="2854325" cy="0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5984875" y="4724400"/>
            <a:ext cx="2854325" cy="0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5"/>
          <p:cNvSpPr/>
          <p:nvPr/>
        </p:nvSpPr>
        <p:spPr>
          <a:xfrm>
            <a:off x="3810000" y="4038600"/>
            <a:ext cx="825500" cy="37306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solidFill>
                <a:srgbClr val="000000"/>
              </a:solidFill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6876" name="TextBox 11"/>
          <p:cNvSpPr txBox="1"/>
          <p:nvPr/>
        </p:nvSpPr>
        <p:spPr>
          <a:xfrm>
            <a:off x="838200" y="1524000"/>
            <a:ext cx="5724525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FF0000"/>
                </a:solidFill>
                <a:ea typeface="PMingLiU" panose="02020500000000000000" pitchFamily="18" charset="-120"/>
              </a:rPr>
              <a:t>图书检索：可查找馆藏图书，还能预约借出状态的书籍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3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1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34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31" y="1905000"/>
            <a:ext cx="1595093" cy="3352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429000" y="762000"/>
            <a:ext cx="198120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“排架检索”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2" b="17735"/>
          <a:stretch/>
        </p:blipFill>
        <p:spPr>
          <a:xfrm>
            <a:off x="2327030" y="2586831"/>
            <a:ext cx="1966546" cy="3349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" b="12444"/>
          <a:stretch/>
        </p:blipFill>
        <p:spPr>
          <a:xfrm>
            <a:off x="4572000" y="1785143"/>
            <a:ext cx="1966546" cy="3592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7899" name="TextBox 10"/>
          <p:cNvSpPr txBox="1"/>
          <p:nvPr/>
        </p:nvSpPr>
        <p:spPr>
          <a:xfrm>
            <a:off x="685800" y="1295400"/>
            <a:ext cx="5032375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FF0000"/>
                </a:solidFill>
                <a:ea typeface="PMingLiU" panose="02020500000000000000" pitchFamily="18" charset="-120"/>
              </a:rPr>
              <a:t>排架检索：可定位书籍的排架位置，找书更方便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6A2FF00-295F-489B-9F29-91AF1D9F5C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" b="9484"/>
          <a:stretch/>
        </p:blipFill>
        <p:spPr>
          <a:xfrm>
            <a:off x="6760489" y="2390775"/>
            <a:ext cx="2055202" cy="3886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Rectangle 15">
            <a:extLst>
              <a:ext uri="{FF2B5EF4-FFF2-40B4-BE49-F238E27FC236}">
                <a16:creationId xmlns:a16="http://schemas.microsoft.com/office/drawing/2014/main" id="{0C13A429-C278-4FF9-8366-8681D9507326}"/>
              </a:ext>
            </a:extLst>
          </p:cNvPr>
          <p:cNvSpPr/>
          <p:nvPr/>
        </p:nvSpPr>
        <p:spPr>
          <a:xfrm>
            <a:off x="6838217" y="4107223"/>
            <a:ext cx="1003055" cy="45330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solidFill>
                <a:srgbClr val="000000"/>
              </a:solidFill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C5A638-407D-4C0E-B1F5-027555494E04}"/>
              </a:ext>
            </a:extLst>
          </p:cNvPr>
          <p:cNvSpPr/>
          <p:nvPr/>
        </p:nvSpPr>
        <p:spPr>
          <a:xfrm>
            <a:off x="5114282" y="2834480"/>
            <a:ext cx="825500" cy="37306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solidFill>
                <a:srgbClr val="000000"/>
              </a:solidFill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2863D19D-6520-46D9-8FE9-F84A05BE8C3D}"/>
              </a:ext>
            </a:extLst>
          </p:cNvPr>
          <p:cNvSpPr/>
          <p:nvPr/>
        </p:nvSpPr>
        <p:spPr>
          <a:xfrm>
            <a:off x="2298363" y="3124200"/>
            <a:ext cx="825500" cy="37306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solidFill>
                <a:srgbClr val="000000"/>
              </a:solidFill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F8C01844-10B0-42E2-A211-1F61631A6CC3}"/>
              </a:ext>
            </a:extLst>
          </p:cNvPr>
          <p:cNvSpPr/>
          <p:nvPr/>
        </p:nvSpPr>
        <p:spPr>
          <a:xfrm>
            <a:off x="838200" y="4419600"/>
            <a:ext cx="632376" cy="215107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solidFill>
                <a:srgbClr val="000000"/>
              </a:solidFill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" name="箭头: V 形 8">
            <a:extLst>
              <a:ext uri="{FF2B5EF4-FFF2-40B4-BE49-F238E27FC236}">
                <a16:creationId xmlns:a16="http://schemas.microsoft.com/office/drawing/2014/main" id="{EAF004D9-61F7-4F50-A01B-1D739DB09FA6}"/>
              </a:ext>
            </a:extLst>
          </p:cNvPr>
          <p:cNvSpPr/>
          <p:nvPr/>
        </p:nvSpPr>
        <p:spPr bwMode="auto">
          <a:xfrm>
            <a:off x="1966546" y="3733800"/>
            <a:ext cx="548054" cy="300832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  <p:sp>
        <p:nvSpPr>
          <p:cNvPr id="21" name="箭头: V 形 20">
            <a:extLst>
              <a:ext uri="{FF2B5EF4-FFF2-40B4-BE49-F238E27FC236}">
                <a16:creationId xmlns:a16="http://schemas.microsoft.com/office/drawing/2014/main" id="{4D99DB34-D8B4-4EFB-BB65-F96C5A77868D}"/>
              </a:ext>
            </a:extLst>
          </p:cNvPr>
          <p:cNvSpPr/>
          <p:nvPr/>
        </p:nvSpPr>
        <p:spPr bwMode="auto">
          <a:xfrm>
            <a:off x="4076030" y="4594659"/>
            <a:ext cx="548054" cy="300832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  <p:sp>
        <p:nvSpPr>
          <p:cNvPr id="22" name="箭头: V 形 21">
            <a:extLst>
              <a:ext uri="{FF2B5EF4-FFF2-40B4-BE49-F238E27FC236}">
                <a16:creationId xmlns:a16="http://schemas.microsoft.com/office/drawing/2014/main" id="{C3F03AF0-9DFF-424E-94CA-A5A23BAF7E83}"/>
              </a:ext>
            </a:extLst>
          </p:cNvPr>
          <p:cNvSpPr/>
          <p:nvPr/>
        </p:nvSpPr>
        <p:spPr bwMode="auto">
          <a:xfrm>
            <a:off x="6279173" y="3241675"/>
            <a:ext cx="548054" cy="300832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57600" y="1116013"/>
            <a:ext cx="198120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“其他功能”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2402" name="Picture 2" descr="C:\Users\66666\Documents\Tencent Files\1570934913\FileRecv\MobileFile\Screenshot_20170428-153236.png"/>
          <p:cNvPicPr>
            <a:picLocks noChangeAspect="1" noChangeArrowheads="1"/>
          </p:cNvPicPr>
          <p:nvPr/>
        </p:nvPicPr>
        <p:blipFill rotWithShape="1">
          <a:blip r:embed="rId4"/>
          <a:srcRect t="4295" b="5925"/>
          <a:stretch>
            <a:fillRect/>
          </a:stretch>
        </p:blipFill>
        <p:spPr bwMode="auto">
          <a:xfrm>
            <a:off x="6172200" y="2486819"/>
            <a:ext cx="2435225" cy="3886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476683" y="1955483"/>
            <a:ext cx="1981200" cy="442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“常见问题”</a:t>
            </a:r>
            <a:endParaRPr kumimoji="1" lang="en-US" altLang="zh-CN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955800"/>
            <a:ext cx="1981200" cy="442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“小图在线”</a:t>
            </a:r>
            <a:endParaRPr kumimoji="1" lang="en-US" altLang="zh-CN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3800" y="1955800"/>
            <a:ext cx="1981200" cy="442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“空间预约”</a:t>
            </a:r>
            <a:endParaRPr kumimoji="1" lang="en-US" altLang="zh-CN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042" name="灯片编号占位符 4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35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86523"/>
            <a:ext cx="2590799" cy="381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486523"/>
            <a:ext cx="2484238" cy="410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59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36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5" name="TextBox 13"/>
          <p:cNvSpPr txBox="1"/>
          <p:nvPr/>
        </p:nvSpPr>
        <p:spPr>
          <a:xfrm>
            <a:off x="3352800" y="914400"/>
            <a:ext cx="1854200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r" eaLnBrk="1" hangingPunct="1">
              <a:spcBef>
                <a:spcPct val="0"/>
              </a:spcBef>
              <a:buNone/>
            </a:pPr>
            <a:r>
              <a:rPr lang="zh-CN" altLang="en-US" sz="2400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官网功能</a:t>
            </a:r>
            <a:r>
              <a:rPr lang="zh-CN" altLang="zh-CN" sz="2400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找书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38525" y="16002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2" name="图片 1" descr="QQ截图202209011039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819275"/>
            <a:ext cx="7849235" cy="4608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3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37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38525" y="8382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4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书目检索</a:t>
            </a:r>
          </a:p>
        </p:txBody>
      </p:sp>
      <p:pic>
        <p:nvPicPr>
          <p:cNvPr id="46085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628775"/>
            <a:ext cx="8591550" cy="5005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8"/>
          <p:cNvSpPr/>
          <p:nvPr/>
        </p:nvSpPr>
        <p:spPr>
          <a:xfrm>
            <a:off x="304800" y="2438400"/>
            <a:ext cx="1570038" cy="276225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zh-CN" sz="1800" dirty="0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" name="动作按钮: 前进或下一项 7">
            <a:hlinkClick r:id="rId5" action="ppaction://hlinksldjump" highlightClick="1"/>
          </p:cNvPr>
          <p:cNvSpPr/>
          <p:nvPr/>
        </p:nvSpPr>
        <p:spPr bwMode="auto">
          <a:xfrm>
            <a:off x="8306435" y="228600"/>
            <a:ext cx="685800" cy="685800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07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38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1116013"/>
            <a:ext cx="3200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“简单检索</a:t>
            </a:r>
            <a:r>
              <a:rPr kumimoji="1" lang="en-US" altLang="zh-CN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-</a:t>
            </a: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前方一致”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525" y="3678238"/>
            <a:ext cx="1006475" cy="685800"/>
          </a:xfrm>
          <a:prstGeom prst="rect">
            <a:avLst/>
          </a:prstGeom>
          <a:noFill/>
          <a:ln w="41275">
            <a:noFill/>
          </a:ln>
        </p:spPr>
      </p:pic>
      <p:pic>
        <p:nvPicPr>
          <p:cNvPr id="47110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63" y="1731963"/>
            <a:ext cx="8504237" cy="291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3338513"/>
            <a:ext cx="1196975" cy="2147887"/>
          </a:xfrm>
          <a:prstGeom prst="rect">
            <a:avLst/>
          </a:prstGeom>
          <a:noFill/>
          <a:ln w="41275">
            <a:noFill/>
          </a:ln>
        </p:spPr>
      </p:pic>
      <p:sp>
        <p:nvSpPr>
          <p:cNvPr id="7" name="竖卷形 6"/>
          <p:cNvSpPr>
            <a:spLocks noChangeArrowheads="1"/>
          </p:cNvSpPr>
          <p:nvPr/>
        </p:nvSpPr>
        <p:spPr bwMode="auto">
          <a:xfrm>
            <a:off x="2514600" y="3352800"/>
            <a:ext cx="6019800" cy="2717800"/>
          </a:xfrm>
          <a:prstGeom prst="verticalScroll">
            <a:avLst>
              <a:gd name="adj" fmla="val 1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查询具体的某种书、刊及其他资料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  </a:t>
            </a: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——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用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“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题名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”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或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“</a:t>
            </a: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ISBN/ISSN</a:t>
            </a: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”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查询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方正静蕾简体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查某人的著作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  </a:t>
            </a: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——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用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“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责任者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”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查询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方正静蕾简体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想查询某一方面资料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  </a:t>
            </a: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——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用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“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主题词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”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、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“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分类号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”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或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“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关键词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”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查询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363" y="3352800"/>
            <a:ext cx="1006475" cy="514350"/>
          </a:xfrm>
          <a:prstGeom prst="rect">
            <a:avLst/>
          </a:prstGeom>
          <a:noFill/>
          <a:ln w="4127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allAtOnce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31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39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pic>
        <p:nvPicPr>
          <p:cNvPr id="48132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639888"/>
            <a:ext cx="8001000" cy="4684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云形标注 27"/>
          <p:cNvSpPr/>
          <p:nvPr/>
        </p:nvSpPr>
        <p:spPr>
          <a:xfrm>
            <a:off x="4233863" y="3719513"/>
            <a:ext cx="2624137" cy="1081087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41275" cap="flat" cmpd="sng">
            <a:solidFill>
              <a:schemeClr val="tx1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0000" tIns="46800" rIns="90000" bIns="468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题名以邓铁涛</a:t>
            </a:r>
            <a:endParaRPr lang="en-US" altLang="zh-CN" sz="20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开头</a:t>
            </a:r>
            <a:endParaRPr lang="zh-CN" altLang="en-US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7600" y="990600"/>
            <a:ext cx="4343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“简单检索</a:t>
            </a:r>
            <a:r>
              <a:rPr kumimoji="1" lang="en-US" altLang="zh-CN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-</a:t>
            </a: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前方一致”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等腰三角形 16"/>
          <p:cNvSpPr/>
          <p:nvPr/>
        </p:nvSpPr>
        <p:spPr>
          <a:xfrm rot="5400000">
            <a:off x="3912394" y="194469"/>
            <a:ext cx="1090613" cy="2362200"/>
          </a:xfrm>
          <a:custGeom>
            <a:avLst/>
            <a:gdLst/>
            <a:ahLst/>
            <a:cxnLst/>
            <a:rect l="l" t="t" r="r" b="b"/>
            <a:pathLst>
              <a:path w="1134126" h="2250392">
                <a:moveTo>
                  <a:pt x="270030" y="108012"/>
                </a:moveTo>
                <a:lnTo>
                  <a:pt x="351039" y="0"/>
                </a:lnTo>
                <a:lnTo>
                  <a:pt x="432048" y="108012"/>
                </a:lnTo>
                <a:close/>
                <a:moveTo>
                  <a:pt x="0" y="2250392"/>
                </a:moveTo>
                <a:lnTo>
                  <a:pt x="0" y="117536"/>
                </a:lnTo>
                <a:lnTo>
                  <a:pt x="1134126" y="117536"/>
                </a:lnTo>
                <a:lnTo>
                  <a:pt x="1134126" y="2250392"/>
                </a:lnTo>
                <a:close/>
              </a:path>
            </a:pathLst>
          </a:custGeom>
          <a:solidFill>
            <a:srgbClr val="FD604D"/>
          </a:solidFill>
          <a:ln>
            <a:solidFill>
              <a:srgbClr val="FD604D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文本框 27"/>
          <p:cNvSpPr txBox="1"/>
          <p:nvPr/>
        </p:nvSpPr>
        <p:spPr>
          <a:xfrm>
            <a:off x="3669348" y="1223328"/>
            <a:ext cx="157638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lt"/>
              </a:rPr>
              <a:t>概况</a:t>
            </a:r>
          </a:p>
        </p:txBody>
      </p:sp>
      <p:sp>
        <p:nvSpPr>
          <p:cNvPr id="9223" name="TextBox 12"/>
          <p:cNvSpPr txBox="1"/>
          <p:nvPr/>
        </p:nvSpPr>
        <p:spPr>
          <a:xfrm>
            <a:off x="3351213" y="685800"/>
            <a:ext cx="763587" cy="700088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chemeClr val="bg1"/>
                </a:solidFill>
                <a:latin typeface="Algerian" panose="04020705040A02060702" pitchFamily="82" charset="0"/>
                <a:ea typeface="楷体" panose="02010609060101010101" pitchFamily="49" charset="-122"/>
              </a:rPr>
              <a:t>01</a:t>
            </a:r>
            <a:endParaRPr lang="zh-CN" altLang="en-US" sz="4000" dirty="0">
              <a:solidFill>
                <a:schemeClr val="bg1"/>
              </a:solidFill>
              <a:latin typeface="Algerian" panose="04020705040A02060702" pitchFamily="82" charset="0"/>
              <a:ea typeface="楷体" panose="02010609060101010101" pitchFamily="49" charset="-122"/>
            </a:endParaRPr>
          </a:p>
        </p:txBody>
      </p:sp>
      <p:sp>
        <p:nvSpPr>
          <p:cNvPr id="9222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4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10" name="Oval 104"/>
          <p:cNvSpPr/>
          <p:nvPr/>
        </p:nvSpPr>
        <p:spPr>
          <a:xfrm>
            <a:off x="6994525" y="4191000"/>
            <a:ext cx="473075" cy="473075"/>
          </a:xfrm>
          <a:prstGeom prst="ellipse">
            <a:avLst/>
          </a:prstGeom>
          <a:solidFill>
            <a:schemeClr val="accent1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Oval 92"/>
          <p:cNvSpPr/>
          <p:nvPr/>
        </p:nvSpPr>
        <p:spPr>
          <a:xfrm>
            <a:off x="1524000" y="2819400"/>
            <a:ext cx="473075" cy="473075"/>
          </a:xfrm>
          <a:prstGeom prst="ellipse">
            <a:avLst/>
          </a:prstGeom>
          <a:solidFill>
            <a:srgbClr val="FF5050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Freeform 230"/>
          <p:cNvSpPr>
            <a:spLocks noEditPoints="1"/>
          </p:cNvSpPr>
          <p:nvPr/>
        </p:nvSpPr>
        <p:spPr bwMode="auto">
          <a:xfrm>
            <a:off x="1643063" y="2938463"/>
            <a:ext cx="234950" cy="234950"/>
          </a:xfrm>
          <a:custGeom>
            <a:avLst/>
            <a:gdLst/>
            <a:ahLst/>
            <a:cxnLst>
              <a:cxn ang="0">
                <a:pos x="48" y="26"/>
              </a:cxn>
              <a:cxn ang="0">
                <a:pos x="16" y="58"/>
              </a:cxn>
              <a:cxn ang="0">
                <a:pos x="0" y="58"/>
              </a:cxn>
              <a:cxn ang="0">
                <a:pos x="0" y="42"/>
              </a:cxn>
              <a:cxn ang="0">
                <a:pos x="32" y="10"/>
              </a:cxn>
              <a:cxn ang="0">
                <a:pos x="48" y="26"/>
              </a:cxn>
              <a:cxn ang="0">
                <a:pos x="18" y="50"/>
              </a:cxn>
              <a:cxn ang="0">
                <a:pos x="9" y="41"/>
              </a:cxn>
              <a:cxn ang="0">
                <a:pos x="5" y="44"/>
              </a:cxn>
              <a:cxn ang="0">
                <a:pos x="5" y="48"/>
              </a:cxn>
              <a:cxn ang="0">
                <a:pos x="10" y="48"/>
              </a:cxn>
              <a:cxn ang="0">
                <a:pos x="10" y="53"/>
              </a:cxn>
              <a:cxn ang="0">
                <a:pos x="14" y="53"/>
              </a:cxn>
              <a:cxn ang="0">
                <a:pos x="18" y="50"/>
              </a:cxn>
              <a:cxn ang="0">
                <a:pos x="33" y="17"/>
              </a:cxn>
              <a:cxn ang="0">
                <a:pos x="33" y="17"/>
              </a:cxn>
              <a:cxn ang="0">
                <a:pos x="12" y="38"/>
              </a:cxn>
              <a:cxn ang="0">
                <a:pos x="12" y="38"/>
              </a:cxn>
              <a:cxn ang="0">
                <a:pos x="13" y="39"/>
              </a:cxn>
              <a:cxn ang="0">
                <a:pos x="13" y="39"/>
              </a:cxn>
              <a:cxn ang="0">
                <a:pos x="34" y="18"/>
              </a:cxn>
              <a:cxn ang="0">
                <a:pos x="34" y="18"/>
              </a:cxn>
              <a:cxn ang="0">
                <a:pos x="33" y="17"/>
              </a:cxn>
              <a:cxn ang="0">
                <a:pos x="57" y="18"/>
              </a:cxn>
              <a:cxn ang="0">
                <a:pos x="50" y="24"/>
              </a:cxn>
              <a:cxn ang="0">
                <a:pos x="34" y="8"/>
              </a:cxn>
              <a:cxn ang="0">
                <a:pos x="41" y="2"/>
              </a:cxn>
              <a:cxn ang="0">
                <a:pos x="44" y="0"/>
              </a:cxn>
              <a:cxn ang="0">
                <a:pos x="48" y="2"/>
              </a:cxn>
              <a:cxn ang="0">
                <a:pos x="57" y="11"/>
              </a:cxn>
              <a:cxn ang="0">
                <a:pos x="58" y="14"/>
              </a:cxn>
              <a:cxn ang="0">
                <a:pos x="57" y="18"/>
              </a:cxn>
            </a:cxnLst>
            <a:rect l="0" t="0" r="r" b="b"/>
            <a:pathLst>
              <a:path w="58" h="58">
                <a:moveTo>
                  <a:pt x="48" y="26"/>
                </a:moveTo>
                <a:cubicBezTo>
                  <a:pt x="16" y="58"/>
                  <a:pt x="16" y="58"/>
                  <a:pt x="16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32" y="10"/>
                  <a:pt x="32" y="10"/>
                  <a:pt x="32" y="10"/>
                </a:cubicBezTo>
                <a:lnTo>
                  <a:pt x="48" y="26"/>
                </a:lnTo>
                <a:close/>
                <a:moveTo>
                  <a:pt x="18" y="50"/>
                </a:moveTo>
                <a:cubicBezTo>
                  <a:pt x="9" y="41"/>
                  <a:pt x="9" y="41"/>
                  <a:pt x="9" y="41"/>
                </a:cubicBezTo>
                <a:cubicBezTo>
                  <a:pt x="5" y="44"/>
                  <a:pt x="5" y="44"/>
                  <a:pt x="5" y="44"/>
                </a:cubicBezTo>
                <a:cubicBezTo>
                  <a:pt x="5" y="48"/>
                  <a:pt x="5" y="48"/>
                  <a:pt x="5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10" y="53"/>
                  <a:pt x="10" y="53"/>
                  <a:pt x="10" y="53"/>
                </a:cubicBezTo>
                <a:cubicBezTo>
                  <a:pt x="14" y="53"/>
                  <a:pt x="14" y="53"/>
                  <a:pt x="14" y="53"/>
                </a:cubicBezTo>
                <a:lnTo>
                  <a:pt x="18" y="50"/>
                </a:lnTo>
                <a:close/>
                <a:moveTo>
                  <a:pt x="33" y="17"/>
                </a:moveTo>
                <a:cubicBezTo>
                  <a:pt x="33" y="17"/>
                  <a:pt x="33" y="17"/>
                  <a:pt x="33" y="17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9"/>
                  <a:pt x="12" y="39"/>
                  <a:pt x="13" y="39"/>
                </a:cubicBezTo>
                <a:cubicBezTo>
                  <a:pt x="13" y="39"/>
                  <a:pt x="13" y="39"/>
                  <a:pt x="13" y="39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7"/>
                  <a:pt x="34" y="17"/>
                  <a:pt x="33" y="17"/>
                </a:cubicBezTo>
                <a:close/>
                <a:moveTo>
                  <a:pt x="57" y="18"/>
                </a:moveTo>
                <a:cubicBezTo>
                  <a:pt x="50" y="24"/>
                  <a:pt x="50" y="24"/>
                  <a:pt x="50" y="24"/>
                </a:cubicBezTo>
                <a:cubicBezTo>
                  <a:pt x="34" y="8"/>
                  <a:pt x="34" y="8"/>
                  <a:pt x="34" y="8"/>
                </a:cubicBezTo>
                <a:cubicBezTo>
                  <a:pt x="41" y="2"/>
                  <a:pt x="41" y="2"/>
                  <a:pt x="41" y="2"/>
                </a:cubicBezTo>
                <a:cubicBezTo>
                  <a:pt x="42" y="1"/>
                  <a:pt x="43" y="0"/>
                  <a:pt x="44" y="0"/>
                </a:cubicBezTo>
                <a:cubicBezTo>
                  <a:pt x="45" y="0"/>
                  <a:pt x="47" y="1"/>
                  <a:pt x="48" y="2"/>
                </a:cubicBezTo>
                <a:cubicBezTo>
                  <a:pt x="57" y="11"/>
                  <a:pt x="57" y="11"/>
                  <a:pt x="57" y="11"/>
                </a:cubicBezTo>
                <a:cubicBezTo>
                  <a:pt x="57" y="12"/>
                  <a:pt x="58" y="13"/>
                  <a:pt x="58" y="14"/>
                </a:cubicBezTo>
                <a:cubicBezTo>
                  <a:pt x="58" y="15"/>
                  <a:pt x="57" y="17"/>
                  <a:pt x="57" y="1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15" name="Freeform 80"/>
          <p:cNvSpPr/>
          <p:nvPr/>
        </p:nvSpPr>
        <p:spPr bwMode="auto">
          <a:xfrm>
            <a:off x="7113588" y="4306888"/>
            <a:ext cx="236538" cy="241300"/>
          </a:xfrm>
          <a:custGeom>
            <a:avLst/>
            <a:gdLst/>
            <a:ahLst/>
            <a:cxnLst>
              <a:cxn ang="0">
                <a:pos x="29" y="53"/>
              </a:cxn>
              <a:cxn ang="0">
                <a:pos x="26" y="54"/>
              </a:cxn>
              <a:cxn ang="0">
                <a:pos x="26" y="54"/>
              </a:cxn>
              <a:cxn ang="0">
                <a:pos x="24" y="51"/>
              </a:cxn>
              <a:cxn ang="0">
                <a:pos x="24" y="30"/>
              </a:cxn>
              <a:cxn ang="0">
                <a:pos x="2" y="30"/>
              </a:cxn>
              <a:cxn ang="0">
                <a:pos x="0" y="28"/>
              </a:cxn>
              <a:cxn ang="0">
                <a:pos x="1" y="25"/>
              </a:cxn>
              <a:cxn ang="0">
                <a:pos x="50" y="1"/>
              </a:cxn>
              <a:cxn ang="0">
                <a:pos x="51" y="0"/>
              </a:cxn>
              <a:cxn ang="0">
                <a:pos x="52" y="1"/>
              </a:cxn>
              <a:cxn ang="0">
                <a:pos x="53" y="4"/>
              </a:cxn>
              <a:cxn ang="0">
                <a:pos x="29" y="53"/>
              </a:cxn>
            </a:cxnLst>
            <a:rect l="0" t="0" r="r" b="b"/>
            <a:pathLst>
              <a:path w="53" h="54">
                <a:moveTo>
                  <a:pt x="29" y="53"/>
                </a:moveTo>
                <a:cubicBezTo>
                  <a:pt x="28" y="53"/>
                  <a:pt x="27" y="54"/>
                  <a:pt x="26" y="54"/>
                </a:cubicBezTo>
                <a:cubicBezTo>
                  <a:pt x="26" y="54"/>
                  <a:pt x="26" y="54"/>
                  <a:pt x="26" y="54"/>
                </a:cubicBezTo>
                <a:cubicBezTo>
                  <a:pt x="25" y="54"/>
                  <a:pt x="24" y="53"/>
                  <a:pt x="24" y="51"/>
                </a:cubicBezTo>
                <a:cubicBezTo>
                  <a:pt x="24" y="30"/>
                  <a:pt x="24" y="30"/>
                  <a:pt x="24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1" y="30"/>
                  <a:pt x="0" y="29"/>
                  <a:pt x="0" y="28"/>
                </a:cubicBezTo>
                <a:cubicBezTo>
                  <a:pt x="0" y="27"/>
                  <a:pt x="0" y="25"/>
                  <a:pt x="1" y="25"/>
                </a:cubicBezTo>
                <a:cubicBezTo>
                  <a:pt x="50" y="1"/>
                  <a:pt x="50" y="1"/>
                  <a:pt x="50" y="1"/>
                </a:cubicBezTo>
                <a:cubicBezTo>
                  <a:pt x="50" y="0"/>
                  <a:pt x="50" y="0"/>
                  <a:pt x="51" y="0"/>
                </a:cubicBezTo>
                <a:cubicBezTo>
                  <a:pt x="51" y="0"/>
                  <a:pt x="52" y="1"/>
                  <a:pt x="52" y="1"/>
                </a:cubicBezTo>
                <a:cubicBezTo>
                  <a:pt x="53" y="2"/>
                  <a:pt x="53" y="3"/>
                  <a:pt x="53" y="4"/>
                </a:cubicBezTo>
                <a:lnTo>
                  <a:pt x="29" y="5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16" name="Oval 104"/>
          <p:cNvSpPr/>
          <p:nvPr/>
        </p:nvSpPr>
        <p:spPr>
          <a:xfrm>
            <a:off x="1524000" y="4114800"/>
            <a:ext cx="473075" cy="473075"/>
          </a:xfrm>
          <a:prstGeom prst="ellipse">
            <a:avLst/>
          </a:prstGeom>
          <a:solidFill>
            <a:schemeClr val="accent1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Freeform 80"/>
          <p:cNvSpPr/>
          <p:nvPr/>
        </p:nvSpPr>
        <p:spPr bwMode="auto">
          <a:xfrm>
            <a:off x="1641475" y="4230688"/>
            <a:ext cx="236538" cy="241300"/>
          </a:xfrm>
          <a:custGeom>
            <a:avLst/>
            <a:gdLst/>
            <a:ahLst/>
            <a:cxnLst>
              <a:cxn ang="0">
                <a:pos x="29" y="53"/>
              </a:cxn>
              <a:cxn ang="0">
                <a:pos x="26" y="54"/>
              </a:cxn>
              <a:cxn ang="0">
                <a:pos x="26" y="54"/>
              </a:cxn>
              <a:cxn ang="0">
                <a:pos x="24" y="51"/>
              </a:cxn>
              <a:cxn ang="0">
                <a:pos x="24" y="30"/>
              </a:cxn>
              <a:cxn ang="0">
                <a:pos x="2" y="30"/>
              </a:cxn>
              <a:cxn ang="0">
                <a:pos x="0" y="28"/>
              </a:cxn>
              <a:cxn ang="0">
                <a:pos x="1" y="25"/>
              </a:cxn>
              <a:cxn ang="0">
                <a:pos x="50" y="1"/>
              </a:cxn>
              <a:cxn ang="0">
                <a:pos x="51" y="0"/>
              </a:cxn>
              <a:cxn ang="0">
                <a:pos x="52" y="1"/>
              </a:cxn>
              <a:cxn ang="0">
                <a:pos x="53" y="4"/>
              </a:cxn>
              <a:cxn ang="0">
                <a:pos x="29" y="53"/>
              </a:cxn>
            </a:cxnLst>
            <a:rect l="0" t="0" r="r" b="b"/>
            <a:pathLst>
              <a:path w="53" h="54">
                <a:moveTo>
                  <a:pt x="29" y="53"/>
                </a:moveTo>
                <a:cubicBezTo>
                  <a:pt x="28" y="53"/>
                  <a:pt x="27" y="54"/>
                  <a:pt x="26" y="54"/>
                </a:cubicBezTo>
                <a:cubicBezTo>
                  <a:pt x="26" y="54"/>
                  <a:pt x="26" y="54"/>
                  <a:pt x="26" y="54"/>
                </a:cubicBezTo>
                <a:cubicBezTo>
                  <a:pt x="25" y="54"/>
                  <a:pt x="24" y="53"/>
                  <a:pt x="24" y="51"/>
                </a:cubicBezTo>
                <a:cubicBezTo>
                  <a:pt x="24" y="30"/>
                  <a:pt x="24" y="30"/>
                  <a:pt x="24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1" y="30"/>
                  <a:pt x="0" y="29"/>
                  <a:pt x="0" y="28"/>
                </a:cubicBezTo>
                <a:cubicBezTo>
                  <a:pt x="0" y="27"/>
                  <a:pt x="0" y="25"/>
                  <a:pt x="1" y="25"/>
                </a:cubicBezTo>
                <a:cubicBezTo>
                  <a:pt x="50" y="1"/>
                  <a:pt x="50" y="1"/>
                  <a:pt x="50" y="1"/>
                </a:cubicBezTo>
                <a:cubicBezTo>
                  <a:pt x="50" y="0"/>
                  <a:pt x="50" y="0"/>
                  <a:pt x="51" y="0"/>
                </a:cubicBezTo>
                <a:cubicBezTo>
                  <a:pt x="51" y="0"/>
                  <a:pt x="52" y="1"/>
                  <a:pt x="52" y="1"/>
                </a:cubicBezTo>
                <a:cubicBezTo>
                  <a:pt x="53" y="2"/>
                  <a:pt x="53" y="3"/>
                  <a:pt x="53" y="4"/>
                </a:cubicBezTo>
                <a:lnTo>
                  <a:pt x="29" y="5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18" name="Oval 92"/>
          <p:cNvSpPr/>
          <p:nvPr/>
        </p:nvSpPr>
        <p:spPr>
          <a:xfrm>
            <a:off x="6994525" y="2819400"/>
            <a:ext cx="473075" cy="473075"/>
          </a:xfrm>
          <a:prstGeom prst="ellipse">
            <a:avLst/>
          </a:prstGeom>
          <a:solidFill>
            <a:srgbClr val="FF5050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Freeform 230"/>
          <p:cNvSpPr>
            <a:spLocks noEditPoints="1"/>
          </p:cNvSpPr>
          <p:nvPr/>
        </p:nvSpPr>
        <p:spPr bwMode="auto">
          <a:xfrm>
            <a:off x="7113588" y="2938463"/>
            <a:ext cx="234950" cy="234950"/>
          </a:xfrm>
          <a:custGeom>
            <a:avLst/>
            <a:gdLst/>
            <a:ahLst/>
            <a:cxnLst>
              <a:cxn ang="0">
                <a:pos x="48" y="26"/>
              </a:cxn>
              <a:cxn ang="0">
                <a:pos x="16" y="58"/>
              </a:cxn>
              <a:cxn ang="0">
                <a:pos x="0" y="58"/>
              </a:cxn>
              <a:cxn ang="0">
                <a:pos x="0" y="42"/>
              </a:cxn>
              <a:cxn ang="0">
                <a:pos x="32" y="10"/>
              </a:cxn>
              <a:cxn ang="0">
                <a:pos x="48" y="26"/>
              </a:cxn>
              <a:cxn ang="0">
                <a:pos x="18" y="50"/>
              </a:cxn>
              <a:cxn ang="0">
                <a:pos x="9" y="41"/>
              </a:cxn>
              <a:cxn ang="0">
                <a:pos x="5" y="44"/>
              </a:cxn>
              <a:cxn ang="0">
                <a:pos x="5" y="48"/>
              </a:cxn>
              <a:cxn ang="0">
                <a:pos x="10" y="48"/>
              </a:cxn>
              <a:cxn ang="0">
                <a:pos x="10" y="53"/>
              </a:cxn>
              <a:cxn ang="0">
                <a:pos x="14" y="53"/>
              </a:cxn>
              <a:cxn ang="0">
                <a:pos x="18" y="50"/>
              </a:cxn>
              <a:cxn ang="0">
                <a:pos x="33" y="17"/>
              </a:cxn>
              <a:cxn ang="0">
                <a:pos x="33" y="17"/>
              </a:cxn>
              <a:cxn ang="0">
                <a:pos x="12" y="38"/>
              </a:cxn>
              <a:cxn ang="0">
                <a:pos x="12" y="38"/>
              </a:cxn>
              <a:cxn ang="0">
                <a:pos x="13" y="39"/>
              </a:cxn>
              <a:cxn ang="0">
                <a:pos x="13" y="39"/>
              </a:cxn>
              <a:cxn ang="0">
                <a:pos x="34" y="18"/>
              </a:cxn>
              <a:cxn ang="0">
                <a:pos x="34" y="18"/>
              </a:cxn>
              <a:cxn ang="0">
                <a:pos x="33" y="17"/>
              </a:cxn>
              <a:cxn ang="0">
                <a:pos x="57" y="18"/>
              </a:cxn>
              <a:cxn ang="0">
                <a:pos x="50" y="24"/>
              </a:cxn>
              <a:cxn ang="0">
                <a:pos x="34" y="8"/>
              </a:cxn>
              <a:cxn ang="0">
                <a:pos x="41" y="2"/>
              </a:cxn>
              <a:cxn ang="0">
                <a:pos x="44" y="0"/>
              </a:cxn>
              <a:cxn ang="0">
                <a:pos x="48" y="2"/>
              </a:cxn>
              <a:cxn ang="0">
                <a:pos x="57" y="11"/>
              </a:cxn>
              <a:cxn ang="0">
                <a:pos x="58" y="14"/>
              </a:cxn>
              <a:cxn ang="0">
                <a:pos x="57" y="18"/>
              </a:cxn>
            </a:cxnLst>
            <a:rect l="0" t="0" r="r" b="b"/>
            <a:pathLst>
              <a:path w="58" h="58">
                <a:moveTo>
                  <a:pt x="48" y="26"/>
                </a:moveTo>
                <a:cubicBezTo>
                  <a:pt x="16" y="58"/>
                  <a:pt x="16" y="58"/>
                  <a:pt x="16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32" y="10"/>
                  <a:pt x="32" y="10"/>
                  <a:pt x="32" y="10"/>
                </a:cubicBezTo>
                <a:lnTo>
                  <a:pt x="48" y="26"/>
                </a:lnTo>
                <a:close/>
                <a:moveTo>
                  <a:pt x="18" y="50"/>
                </a:moveTo>
                <a:cubicBezTo>
                  <a:pt x="9" y="41"/>
                  <a:pt x="9" y="41"/>
                  <a:pt x="9" y="41"/>
                </a:cubicBezTo>
                <a:cubicBezTo>
                  <a:pt x="5" y="44"/>
                  <a:pt x="5" y="44"/>
                  <a:pt x="5" y="44"/>
                </a:cubicBezTo>
                <a:cubicBezTo>
                  <a:pt x="5" y="48"/>
                  <a:pt x="5" y="48"/>
                  <a:pt x="5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10" y="53"/>
                  <a:pt x="10" y="53"/>
                  <a:pt x="10" y="53"/>
                </a:cubicBezTo>
                <a:cubicBezTo>
                  <a:pt x="14" y="53"/>
                  <a:pt x="14" y="53"/>
                  <a:pt x="14" y="53"/>
                </a:cubicBezTo>
                <a:lnTo>
                  <a:pt x="18" y="50"/>
                </a:lnTo>
                <a:close/>
                <a:moveTo>
                  <a:pt x="33" y="17"/>
                </a:moveTo>
                <a:cubicBezTo>
                  <a:pt x="33" y="17"/>
                  <a:pt x="33" y="17"/>
                  <a:pt x="33" y="17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9"/>
                  <a:pt x="12" y="39"/>
                  <a:pt x="13" y="39"/>
                </a:cubicBezTo>
                <a:cubicBezTo>
                  <a:pt x="13" y="39"/>
                  <a:pt x="13" y="39"/>
                  <a:pt x="13" y="39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7"/>
                  <a:pt x="34" y="17"/>
                  <a:pt x="33" y="17"/>
                </a:cubicBezTo>
                <a:close/>
                <a:moveTo>
                  <a:pt x="57" y="18"/>
                </a:moveTo>
                <a:cubicBezTo>
                  <a:pt x="50" y="24"/>
                  <a:pt x="50" y="24"/>
                  <a:pt x="50" y="24"/>
                </a:cubicBezTo>
                <a:cubicBezTo>
                  <a:pt x="34" y="8"/>
                  <a:pt x="34" y="8"/>
                  <a:pt x="34" y="8"/>
                </a:cubicBezTo>
                <a:cubicBezTo>
                  <a:pt x="41" y="2"/>
                  <a:pt x="41" y="2"/>
                  <a:pt x="41" y="2"/>
                </a:cubicBezTo>
                <a:cubicBezTo>
                  <a:pt x="42" y="1"/>
                  <a:pt x="43" y="0"/>
                  <a:pt x="44" y="0"/>
                </a:cubicBezTo>
                <a:cubicBezTo>
                  <a:pt x="45" y="0"/>
                  <a:pt x="47" y="1"/>
                  <a:pt x="48" y="2"/>
                </a:cubicBezTo>
                <a:cubicBezTo>
                  <a:pt x="57" y="11"/>
                  <a:pt x="57" y="11"/>
                  <a:pt x="57" y="11"/>
                </a:cubicBezTo>
                <a:cubicBezTo>
                  <a:pt x="57" y="12"/>
                  <a:pt x="58" y="13"/>
                  <a:pt x="58" y="14"/>
                </a:cubicBezTo>
                <a:cubicBezTo>
                  <a:pt x="58" y="15"/>
                  <a:pt x="57" y="17"/>
                  <a:pt x="57" y="1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57725" y="26670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馆舍风貌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8200" y="40386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馆藏布局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800" y="39624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馆藏资源</a:t>
            </a:r>
          </a:p>
        </p:txBody>
      </p:sp>
      <p:sp>
        <p:nvSpPr>
          <p:cNvPr id="23" name="Oval 92"/>
          <p:cNvSpPr/>
          <p:nvPr/>
        </p:nvSpPr>
        <p:spPr>
          <a:xfrm>
            <a:off x="1524000" y="5334000"/>
            <a:ext cx="473075" cy="4730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Freeform 116"/>
          <p:cNvSpPr/>
          <p:nvPr/>
        </p:nvSpPr>
        <p:spPr bwMode="auto">
          <a:xfrm>
            <a:off x="1631950" y="5448300"/>
            <a:ext cx="257175" cy="244475"/>
          </a:xfrm>
          <a:custGeom>
            <a:avLst/>
            <a:gdLst/>
            <a:ahLst/>
            <a:cxnLst>
              <a:cxn ang="0">
                <a:pos x="63" y="25"/>
              </a:cxn>
              <a:cxn ang="0">
                <a:pos x="49" y="39"/>
              </a:cxn>
              <a:cxn ang="0">
                <a:pos x="52" y="57"/>
              </a:cxn>
              <a:cxn ang="0">
                <a:pos x="52" y="58"/>
              </a:cxn>
              <a:cxn ang="0">
                <a:pos x="51" y="60"/>
              </a:cxn>
              <a:cxn ang="0">
                <a:pos x="49" y="60"/>
              </a:cxn>
              <a:cxn ang="0">
                <a:pos x="32" y="51"/>
              </a:cxn>
              <a:cxn ang="0">
                <a:pos x="15" y="60"/>
              </a:cxn>
              <a:cxn ang="0">
                <a:pos x="13" y="60"/>
              </a:cxn>
              <a:cxn ang="0">
                <a:pos x="12" y="58"/>
              </a:cxn>
              <a:cxn ang="0">
                <a:pos x="12" y="57"/>
              </a:cxn>
              <a:cxn ang="0">
                <a:pos x="15" y="39"/>
              </a:cxn>
              <a:cxn ang="0">
                <a:pos x="1" y="25"/>
              </a:cxn>
              <a:cxn ang="0">
                <a:pos x="0" y="23"/>
              </a:cxn>
              <a:cxn ang="0">
                <a:pos x="3" y="22"/>
              </a:cxn>
              <a:cxn ang="0">
                <a:pos x="22" y="19"/>
              </a:cxn>
              <a:cxn ang="0">
                <a:pos x="30" y="1"/>
              </a:cxn>
              <a:cxn ang="0">
                <a:pos x="32" y="0"/>
              </a:cxn>
              <a:cxn ang="0">
                <a:pos x="34" y="1"/>
              </a:cxn>
              <a:cxn ang="0">
                <a:pos x="42" y="19"/>
              </a:cxn>
              <a:cxn ang="0">
                <a:pos x="61" y="22"/>
              </a:cxn>
              <a:cxn ang="0">
                <a:pos x="64" y="23"/>
              </a:cxn>
              <a:cxn ang="0">
                <a:pos x="63" y="25"/>
              </a:cxn>
            </a:cxnLst>
            <a:rect l="0" t="0" r="r" b="b"/>
            <a:pathLst>
              <a:path w="64" h="60">
                <a:moveTo>
                  <a:pt x="63" y="25"/>
                </a:moveTo>
                <a:cubicBezTo>
                  <a:pt x="49" y="39"/>
                  <a:pt x="49" y="39"/>
                  <a:pt x="49" y="39"/>
                </a:cubicBezTo>
                <a:cubicBezTo>
                  <a:pt x="52" y="57"/>
                  <a:pt x="52" y="57"/>
                  <a:pt x="52" y="57"/>
                </a:cubicBezTo>
                <a:cubicBezTo>
                  <a:pt x="52" y="58"/>
                  <a:pt x="52" y="58"/>
                  <a:pt x="52" y="58"/>
                </a:cubicBezTo>
                <a:cubicBezTo>
                  <a:pt x="52" y="59"/>
                  <a:pt x="52" y="60"/>
                  <a:pt x="51" y="60"/>
                </a:cubicBezTo>
                <a:cubicBezTo>
                  <a:pt x="50" y="60"/>
                  <a:pt x="50" y="60"/>
                  <a:pt x="49" y="60"/>
                </a:cubicBezTo>
                <a:cubicBezTo>
                  <a:pt x="32" y="51"/>
                  <a:pt x="32" y="51"/>
                  <a:pt x="32" y="51"/>
                </a:cubicBezTo>
                <a:cubicBezTo>
                  <a:pt x="15" y="60"/>
                  <a:pt x="15" y="60"/>
                  <a:pt x="15" y="60"/>
                </a:cubicBezTo>
                <a:cubicBezTo>
                  <a:pt x="14" y="60"/>
                  <a:pt x="14" y="60"/>
                  <a:pt x="13" y="60"/>
                </a:cubicBezTo>
                <a:cubicBezTo>
                  <a:pt x="12" y="60"/>
                  <a:pt x="12" y="59"/>
                  <a:pt x="12" y="58"/>
                </a:cubicBezTo>
                <a:cubicBezTo>
                  <a:pt x="12" y="58"/>
                  <a:pt x="12" y="58"/>
                  <a:pt x="12" y="57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0" y="24"/>
                  <a:pt x="0" y="23"/>
                </a:cubicBezTo>
                <a:cubicBezTo>
                  <a:pt x="0" y="22"/>
                  <a:pt x="2" y="22"/>
                  <a:pt x="3" y="22"/>
                </a:cubicBezTo>
                <a:cubicBezTo>
                  <a:pt x="22" y="19"/>
                  <a:pt x="22" y="19"/>
                  <a:pt x="22" y="19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1"/>
                  <a:pt x="31" y="0"/>
                  <a:pt x="32" y="0"/>
                </a:cubicBezTo>
                <a:cubicBezTo>
                  <a:pt x="33" y="0"/>
                  <a:pt x="34" y="1"/>
                  <a:pt x="34" y="1"/>
                </a:cubicBezTo>
                <a:cubicBezTo>
                  <a:pt x="42" y="19"/>
                  <a:pt x="42" y="19"/>
                  <a:pt x="42" y="19"/>
                </a:cubicBezTo>
                <a:cubicBezTo>
                  <a:pt x="61" y="22"/>
                  <a:pt x="61" y="22"/>
                  <a:pt x="61" y="22"/>
                </a:cubicBezTo>
                <a:cubicBezTo>
                  <a:pt x="62" y="22"/>
                  <a:pt x="64" y="22"/>
                  <a:pt x="64" y="23"/>
                </a:cubicBezTo>
                <a:cubicBezTo>
                  <a:pt x="64" y="24"/>
                  <a:pt x="63" y="25"/>
                  <a:pt x="63" y="25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28800" y="5191125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馆内设施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8800" y="26670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历史沿革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223" grpId="0"/>
      <p:bldP spid="20" grpId="0"/>
      <p:bldP spid="21" grpId="0"/>
      <p:bldP spid="22" grpId="0"/>
      <p:bldP spid="25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5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40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1116013"/>
            <a:ext cx="4191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“简单检索</a:t>
            </a:r>
            <a:r>
              <a:rPr kumimoji="1" lang="en-US" altLang="zh-CN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-</a:t>
            </a: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完全匹配”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9157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75" y="2133600"/>
            <a:ext cx="7985125" cy="426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590800" y="1143000"/>
            <a:ext cx="4191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“简单检索</a:t>
            </a:r>
            <a:r>
              <a:rPr kumimoji="1" lang="en-US" altLang="zh-CN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-</a:t>
            </a: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任意匹配”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180" name="TextBox 8"/>
          <p:cNvSpPr/>
          <p:nvPr/>
        </p:nvSpPr>
        <p:spPr>
          <a:xfrm>
            <a:off x="1000125" y="1676400"/>
            <a:ext cx="66960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dirty="0">
                <a:latin typeface="宋体" panose="02010600030101010101" pitchFamily="2" charset="-122"/>
                <a:ea typeface="PMingLiU" panose="02020500000000000000" pitchFamily="18" charset="-120"/>
                <a:sym typeface="宋体" panose="02010600030101010101" pitchFamily="2" charset="-122"/>
              </a:rPr>
              <a:t>    </a:t>
            </a:r>
            <a:endParaRPr lang="zh-CN" altLang="en-US" sz="1800" dirty="0">
              <a:ea typeface="PMingLiU" panose="02020500000000000000" pitchFamily="18" charset="-120"/>
            </a:endParaRPr>
          </a:p>
        </p:txBody>
      </p:sp>
      <p:sp>
        <p:nvSpPr>
          <p:cNvPr id="50181" name="TextBox 8"/>
          <p:cNvSpPr/>
          <p:nvPr/>
        </p:nvSpPr>
        <p:spPr>
          <a:xfrm>
            <a:off x="1000125" y="1676400"/>
            <a:ext cx="66960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dirty="0">
                <a:latin typeface="宋体" panose="02010600030101010101" pitchFamily="2" charset="-122"/>
                <a:ea typeface="PMingLiU" panose="02020500000000000000" pitchFamily="18" charset="-120"/>
                <a:sym typeface="宋体" panose="02010600030101010101" pitchFamily="2" charset="-122"/>
              </a:rPr>
              <a:t>    </a:t>
            </a:r>
            <a:endParaRPr lang="zh-CN" altLang="en-US" sz="1800" dirty="0">
              <a:ea typeface="PMingLiU" panose="02020500000000000000" pitchFamily="18" charset="-120"/>
            </a:endParaRPr>
          </a:p>
        </p:txBody>
      </p:sp>
      <p:sp>
        <p:nvSpPr>
          <p:cNvPr id="50182" name="TextBox 8"/>
          <p:cNvSpPr/>
          <p:nvPr/>
        </p:nvSpPr>
        <p:spPr>
          <a:xfrm>
            <a:off x="1000125" y="2482850"/>
            <a:ext cx="66960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dirty="0">
                <a:latin typeface="宋体" panose="02010600030101010101" pitchFamily="2" charset="-122"/>
                <a:ea typeface="PMingLiU" panose="02020500000000000000" pitchFamily="18" charset="-120"/>
                <a:sym typeface="宋体" panose="02010600030101010101" pitchFamily="2" charset="-122"/>
              </a:rPr>
              <a:t>    </a:t>
            </a:r>
            <a:endParaRPr lang="zh-CN" altLang="en-US" sz="1800" dirty="0">
              <a:ea typeface="PMingLiU" panose="02020500000000000000" pitchFamily="18" charset="-120"/>
            </a:endParaRPr>
          </a:p>
        </p:txBody>
      </p:sp>
      <p:sp>
        <p:nvSpPr>
          <p:cNvPr id="50183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41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pic>
        <p:nvPicPr>
          <p:cNvPr id="5018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1798638"/>
            <a:ext cx="7239000" cy="47545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3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42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pic>
        <p:nvPicPr>
          <p:cNvPr id="6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688" y="1939925"/>
            <a:ext cx="8824913" cy="461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10"/>
          <p:cNvSpPr/>
          <p:nvPr/>
        </p:nvSpPr>
        <p:spPr>
          <a:xfrm>
            <a:off x="304800" y="4876800"/>
            <a:ext cx="4114800" cy="307975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solidFill>
                <a:srgbClr val="000000"/>
              </a:solidFill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1116013"/>
            <a:ext cx="1981200" cy="56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“简单检索”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27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43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pic>
        <p:nvPicPr>
          <p:cNvPr id="4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006600"/>
            <a:ext cx="8867775" cy="437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椭圆 12"/>
          <p:cNvSpPr>
            <a:spLocks noChangeArrowheads="1"/>
          </p:cNvSpPr>
          <p:nvPr/>
        </p:nvSpPr>
        <p:spPr bwMode="auto">
          <a:xfrm>
            <a:off x="7391400" y="3148013"/>
            <a:ext cx="827088" cy="2947988"/>
          </a:xfrm>
          <a:prstGeom prst="ellipse">
            <a:avLst/>
          </a:prstGeom>
          <a:noFill/>
          <a:ln w="25400">
            <a:solidFill>
              <a:schemeClr val="accent2">
                <a:lumMod val="60000"/>
                <a:lumOff val="40000"/>
              </a:schemeClr>
            </a:solidFill>
            <a:bevel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6" name="矩形 13"/>
          <p:cNvSpPr>
            <a:spLocks noChangeArrowheads="1"/>
          </p:cNvSpPr>
          <p:nvPr/>
        </p:nvSpPr>
        <p:spPr bwMode="auto">
          <a:xfrm>
            <a:off x="4495800" y="3200400"/>
            <a:ext cx="1952625" cy="3257550"/>
          </a:xfrm>
          <a:prstGeom prst="rect">
            <a:avLst/>
          </a:prstGeom>
          <a:noFill/>
          <a:ln w="25400">
            <a:solidFill>
              <a:schemeClr val="accent2">
                <a:lumMod val="60000"/>
                <a:lumOff val="40000"/>
              </a:schemeClr>
            </a:solidFill>
            <a:bevel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7" name="矩形 14"/>
          <p:cNvSpPr>
            <a:spLocks noChangeArrowheads="1"/>
          </p:cNvSpPr>
          <p:nvPr/>
        </p:nvSpPr>
        <p:spPr bwMode="auto">
          <a:xfrm>
            <a:off x="174625" y="2006600"/>
            <a:ext cx="1044575" cy="4375150"/>
          </a:xfrm>
          <a:prstGeom prst="rect">
            <a:avLst/>
          </a:prstGeom>
          <a:noFill/>
          <a:ln w="25400">
            <a:solidFill>
              <a:schemeClr val="accent2">
                <a:lumMod val="60000"/>
                <a:lumOff val="40000"/>
              </a:schemeClr>
            </a:solidFill>
            <a:bevel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1116013"/>
            <a:ext cx="37338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“简单检索”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1" name="灯片编号占位符 1"/>
          <p:cNvSpPr txBox="1">
            <a:spLocks noGrp="1"/>
          </p:cNvSpPr>
          <p:nvPr>
            <p:ph type="sldNum" sz="quarter" idx="12"/>
          </p:nvPr>
        </p:nvSpPr>
        <p:spPr>
          <a:xfrm>
            <a:off x="6811963" y="6354763"/>
            <a:ext cx="1908175" cy="427037"/>
          </a:xfrm>
        </p:spPr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44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563" y="1524000"/>
            <a:ext cx="8885238" cy="260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 11"/>
          <p:cNvSpPr/>
          <p:nvPr/>
        </p:nvSpPr>
        <p:spPr>
          <a:xfrm>
            <a:off x="7391400" y="2466975"/>
            <a:ext cx="749300" cy="536575"/>
          </a:xfrm>
          <a:prstGeom prst="ellipse">
            <a:avLst/>
          </a:prstGeom>
          <a:noFill/>
          <a:ln w="31750" cap="flat" cmpd="sng">
            <a:solidFill>
              <a:srgbClr val="FF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none" lIns="90000" tIns="46800" rIns="90000" bIns="4680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50000"/>
              </a:spcBef>
              <a:buNone/>
            </a:pPr>
            <a:endParaRPr lang="zh-CN" altLang="zh-CN" sz="2300" b="1" dirty="0">
              <a:latin typeface="黑体" panose="02010609060101010101" pitchFamily="49" charset="-122"/>
              <a:ea typeface="宋体" panose="02010600030101010101" pitchFamily="2" charset="-122"/>
              <a:sym typeface="黑体" panose="02010609060101010101" pitchFamily="49" charset="-122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4070350"/>
            <a:ext cx="8839200" cy="2406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04800" y="4419600"/>
            <a:ext cx="3886200" cy="125253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23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宋体" panose="02010600030101010101" pitchFamily="2" charset="-122"/>
              <a:cs typeface="+mn-cs"/>
              <a:sym typeface="黑体" panose="02010609060101010101" pitchFamily="49" charset="-122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4762500"/>
            <a:ext cx="893763" cy="495300"/>
          </a:xfrm>
          <a:prstGeom prst="rect">
            <a:avLst/>
          </a:prstGeom>
          <a:noFill/>
          <a:ln w="41275">
            <a:noFill/>
          </a:ln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5105400"/>
            <a:ext cx="914400" cy="739775"/>
          </a:xfrm>
          <a:prstGeom prst="rect">
            <a:avLst/>
          </a:prstGeom>
          <a:noFill/>
          <a:ln w="41275">
            <a:noFill/>
          </a:ln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86400"/>
            <a:ext cx="893763" cy="282575"/>
          </a:xfrm>
          <a:prstGeom prst="rect">
            <a:avLst/>
          </a:prstGeom>
          <a:noFill/>
          <a:ln w="41275">
            <a:noFill/>
          </a:ln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762000" y="2895600"/>
            <a:ext cx="3724275" cy="24130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23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宋体" panose="02010600030101010101" pitchFamily="2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7600" y="1116013"/>
            <a:ext cx="1981200" cy="56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“简单检索”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animBg="1"/>
      <p:bldP spid="12" grpId="0" animBg="1"/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275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45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838200"/>
            <a:ext cx="2895600" cy="56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“馆藏检索”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4277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" y="1781175"/>
            <a:ext cx="9105900" cy="4086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ectangle 12"/>
          <p:cNvSpPr/>
          <p:nvPr/>
        </p:nvSpPr>
        <p:spPr>
          <a:xfrm>
            <a:off x="53975" y="2133600"/>
            <a:ext cx="650875" cy="233363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50000"/>
              </a:spcBef>
              <a:buNone/>
            </a:pPr>
            <a:endParaRPr lang="zh-CN" altLang="zh-CN" sz="2300" b="1" dirty="0">
              <a:solidFill>
                <a:srgbClr val="FF0000"/>
              </a:solidFill>
              <a:latin typeface="黑体" panose="02010609060101010101" pitchFamily="49" charset="-122"/>
              <a:ea typeface="宋体" panose="02010600030101010101" pitchFamily="2" charset="-122"/>
              <a:sym typeface="黑体" panose="02010609060101010101" pitchFamily="49" charset="-122"/>
            </a:endParaRPr>
          </a:p>
        </p:txBody>
      </p:sp>
      <p:sp>
        <p:nvSpPr>
          <p:cNvPr id="15" name="Oval 11"/>
          <p:cNvSpPr/>
          <p:nvPr/>
        </p:nvSpPr>
        <p:spPr>
          <a:xfrm>
            <a:off x="684213" y="3429000"/>
            <a:ext cx="793750" cy="369888"/>
          </a:xfrm>
          <a:prstGeom prst="ellipse">
            <a:avLst/>
          </a:prstGeom>
          <a:noFill/>
          <a:ln w="31750" cap="flat" cmpd="sng">
            <a:solidFill>
              <a:srgbClr val="FF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none" lIns="90000" tIns="46800" rIns="90000" bIns="4680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50000"/>
              </a:spcBef>
              <a:buNone/>
            </a:pPr>
            <a:endParaRPr lang="zh-CN" altLang="zh-CN" sz="2300" b="1" dirty="0">
              <a:latin typeface="黑体" panose="02010609060101010101" pitchFamily="49" charset="-122"/>
              <a:ea typeface="宋体" panose="02010600030101010101" pitchFamily="2" charset="-122"/>
              <a:sym typeface="黑体" panose="02010609060101010101" pitchFamily="49" charset="-122"/>
            </a:endParaRPr>
          </a:p>
        </p:txBody>
      </p:sp>
      <p:sp>
        <p:nvSpPr>
          <p:cNvPr id="16" name="TextBox 4"/>
          <p:cNvSpPr/>
          <p:nvPr/>
        </p:nvSpPr>
        <p:spPr>
          <a:xfrm>
            <a:off x="2209800" y="3395663"/>
            <a:ext cx="1358900" cy="5349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50000"/>
              </a:spcBef>
              <a:buNone/>
            </a:pPr>
            <a:r>
              <a:rPr lang="zh-CN" altLang="en-US" sz="2300" b="1" dirty="0">
                <a:latin typeface="黑体" panose="02010609060101010101" pitchFamily="49" charset="-122"/>
                <a:ea typeface="宋体" panose="02010600030101010101" pitchFamily="2" charset="-122"/>
                <a:sym typeface="黑体" panose="02010609060101010101" pitchFamily="49" charset="-122"/>
              </a:rPr>
              <a:t>邓铁涛</a:t>
            </a:r>
            <a:endParaRPr lang="zh-CN" altLang="en-US" sz="18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bldLvl="0" animBg="1"/>
      <p:bldP spid="15" grpId="0" bldLvl="0" animBg="1"/>
      <p:bldP spid="16" grpId="0" bldLvl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657600" y="838200"/>
            <a:ext cx="3200400" cy="56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“馆藏检索”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530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88" y="1752600"/>
            <a:ext cx="8782050" cy="4733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直接连接符 7"/>
          <p:cNvSpPr/>
          <p:nvPr/>
        </p:nvSpPr>
        <p:spPr>
          <a:xfrm>
            <a:off x="2209800" y="2819400"/>
            <a:ext cx="777875" cy="1588"/>
          </a:xfrm>
          <a:prstGeom prst="line">
            <a:avLst/>
          </a:prstGeom>
          <a:ln w="38100" cap="flat" cmpd="sng">
            <a:solidFill>
              <a:srgbClr val="C00000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12" name="直接连接符 8"/>
          <p:cNvSpPr/>
          <p:nvPr/>
        </p:nvSpPr>
        <p:spPr>
          <a:xfrm>
            <a:off x="2598738" y="4148138"/>
            <a:ext cx="777875" cy="0"/>
          </a:xfrm>
          <a:prstGeom prst="line">
            <a:avLst/>
          </a:prstGeom>
          <a:ln w="38100" cap="flat" cmpd="sng">
            <a:solidFill>
              <a:srgbClr val="C00000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17" name="云形标注 11"/>
          <p:cNvSpPr>
            <a:spLocks noChangeArrowheads="1"/>
          </p:cNvSpPr>
          <p:nvPr/>
        </p:nvSpPr>
        <p:spPr bwMode="auto">
          <a:xfrm>
            <a:off x="4953000" y="3505200"/>
            <a:ext cx="2840038" cy="2486025"/>
          </a:xfrm>
          <a:prstGeom prst="cloudCallout">
            <a:avLst>
              <a:gd name="adj1" fmla="val -64639"/>
              <a:gd name="adj2" fmla="val -50444"/>
            </a:avLst>
          </a:prstGeom>
          <a:noFill/>
          <a:ln w="38100">
            <a:solidFill>
              <a:srgbClr val="C00000"/>
            </a:solidFill>
            <a:bevel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楷体_GB2312" pitchFamily="49" charset="-122"/>
              </a:rPr>
              <a:t>在题名、责任者、主题词、索书号、出版社、丛书名等字段中出现邓铁涛均可以被搜索到。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304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46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55305" name="矩形 1"/>
          <p:cNvSpPr/>
          <p:nvPr/>
        </p:nvSpPr>
        <p:spPr>
          <a:xfrm>
            <a:off x="228600" y="3505200"/>
            <a:ext cx="1905000" cy="2981325"/>
          </a:xfrm>
          <a:prstGeom prst="rect">
            <a:avLst/>
          </a:prstGeom>
          <a:noFill/>
          <a:ln w="508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ea typeface="PMingLiU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57600" y="838200"/>
            <a:ext cx="2286000" cy="56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“多字段检索”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24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47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pic>
        <p:nvPicPr>
          <p:cNvPr id="5632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65363"/>
            <a:ext cx="7072614" cy="322467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57600" y="838200"/>
            <a:ext cx="32766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“多字段检索”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1905000"/>
            <a:ext cx="8991600" cy="450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12"/>
          <p:cNvSpPr/>
          <p:nvPr/>
        </p:nvSpPr>
        <p:spPr>
          <a:xfrm>
            <a:off x="317500" y="3733800"/>
            <a:ext cx="3873500" cy="25558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50000"/>
              </a:spcBef>
              <a:buNone/>
            </a:pPr>
            <a:endParaRPr lang="zh-CN" altLang="zh-CN" sz="2300" b="1" dirty="0">
              <a:latin typeface="黑体" panose="02010609060101010101" pitchFamily="49" charset="-122"/>
              <a:ea typeface="宋体" panose="02010600030101010101" pitchFamily="2" charset="-122"/>
              <a:sym typeface="黑体" panose="02010609060101010101" pitchFamily="49" charset="-122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2020888"/>
            <a:ext cx="8986838" cy="4532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直接连接符 11"/>
          <p:cNvSpPr/>
          <p:nvPr/>
        </p:nvSpPr>
        <p:spPr>
          <a:xfrm>
            <a:off x="609600" y="3505200"/>
            <a:ext cx="14859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57352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48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prLst="gradientSize: 0.1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371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49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38525" y="9144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我的图书馆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946275"/>
            <a:ext cx="8763000" cy="445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4859655" y="3833495"/>
            <a:ext cx="2684780" cy="2070735"/>
          </a:xfrm>
          <a:prstGeom prst="wedgeRectCallout">
            <a:avLst>
              <a:gd name="adj1" fmla="val -104373"/>
              <a:gd name="adj2" fmla="val -1623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noFill/>
            <a:miter lim="800000"/>
          </a:ln>
        </p:spPr>
        <p:txBody>
          <a:bodyPr lIns="90000" tIns="46800" rIns="90000" bIns="46800" anchor="ctr"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初始用户名是学号，密码是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gzucm#</a:t>
            </a:r>
            <a:r>
              <a:rPr kumimoji="1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身份证后六位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，首次登陆成功后请修改密码，选择证件号登陆。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Rectangle 10"/>
          <p:cNvSpPr/>
          <p:nvPr/>
        </p:nvSpPr>
        <p:spPr>
          <a:xfrm>
            <a:off x="2133600" y="5791200"/>
            <a:ext cx="552450" cy="24447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solidFill>
                <a:srgbClr val="000000"/>
              </a:solidFill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8376" name="圆角矩形 3"/>
          <p:cNvSpPr/>
          <p:nvPr/>
        </p:nvSpPr>
        <p:spPr>
          <a:xfrm>
            <a:off x="9525000" y="4173538"/>
            <a:ext cx="46038" cy="460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ea typeface="PMingLiU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13"/>
          <p:cNvSpPr txBox="1"/>
          <p:nvPr/>
        </p:nvSpPr>
        <p:spPr>
          <a:xfrm>
            <a:off x="965200" y="1838325"/>
            <a:ext cx="1854200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r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历史沿革</a:t>
            </a:r>
          </a:p>
        </p:txBody>
      </p:sp>
      <p:sp>
        <p:nvSpPr>
          <p:cNvPr id="5" name="文本框 10"/>
          <p:cNvSpPr txBox="1">
            <a:spLocks noChangeArrowheads="1"/>
          </p:cNvSpPr>
          <p:nvPr/>
        </p:nvSpPr>
        <p:spPr bwMode="auto">
          <a:xfrm>
            <a:off x="533400" y="2925763"/>
            <a:ext cx="7620000" cy="2713038"/>
          </a:xfrm>
          <a:prstGeom prst="rect">
            <a:avLst/>
          </a:prstGeom>
          <a:noFill/>
          <a:ln>
            <a:noFill/>
          </a:ln>
        </p:spPr>
        <p:txBody>
          <a:bodyPr lIns="180000" tIns="46800" rIns="36000"/>
          <a:lstStyle>
            <a:lvl1pPr marL="266700" indent="-2667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9pPr>
          </a:lstStyle>
          <a:p>
            <a:pPr marL="266700" marR="0" lvl="0" indent="-266700" algn="just" defTabSz="914400" rtl="0" eaLnBrk="1" fontAlgn="base" latinLnBrk="0" hangingPunct="1">
              <a:lnSpc>
                <a:spcPct val="200000"/>
              </a:lnSpc>
              <a:spcBef>
                <a:spcPts val="600"/>
              </a:spcBef>
              <a:spcAft>
                <a:spcPts val="200"/>
              </a:spcAft>
              <a:buClr>
                <a:schemeClr val="accent2"/>
              </a:buClr>
              <a:buSzPct val="80000"/>
              <a:buFontTx/>
              <a:buNone/>
              <a:defRPr/>
            </a:pPr>
            <a:r>
              <a:rPr kumimoji="1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      </a:t>
            </a:r>
            <a:r>
              <a:rPr kumimoji="1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我校图书馆创建于1956年，迄今已有</a:t>
            </a:r>
            <a:r>
              <a:rPr kumimoji="1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60</a:t>
            </a:r>
            <a:r>
              <a:rPr kumimoji="1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多年历史</a:t>
            </a:r>
            <a:r>
              <a:rPr kumimoji="1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，现有</a:t>
            </a:r>
            <a:r>
              <a:rPr kumimoji="1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三元里校区和大学城校区两个分馆</a:t>
            </a:r>
            <a:r>
              <a:rPr kumimoji="1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，</a:t>
            </a:r>
            <a:r>
              <a:rPr kumimoji="1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是一所</a:t>
            </a:r>
            <a:r>
              <a:rPr kumimoji="1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主要收藏医学图书资料</a:t>
            </a:r>
            <a:r>
              <a:rPr kumimoji="1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，特别是中医药学文献资料，兼顾社会科学和其它自然科学图书资料的专业性图书馆</a:t>
            </a:r>
            <a:r>
              <a:rPr kumimoji="1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。</a:t>
            </a:r>
            <a:endParaRPr kumimoji="1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lt"/>
            </a:endParaRPr>
          </a:p>
        </p:txBody>
      </p:sp>
      <p:sp>
        <p:nvSpPr>
          <p:cNvPr id="10245" name="文本框 27"/>
          <p:cNvSpPr txBox="1"/>
          <p:nvPr/>
        </p:nvSpPr>
        <p:spPr>
          <a:xfrm>
            <a:off x="4367213" y="1287463"/>
            <a:ext cx="157638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lt"/>
              </a:rPr>
              <a:t>概况</a:t>
            </a:r>
          </a:p>
        </p:txBody>
      </p:sp>
      <p:sp>
        <p:nvSpPr>
          <p:cNvPr id="10246" name="TextBox 12"/>
          <p:cNvSpPr txBox="1"/>
          <p:nvPr/>
        </p:nvSpPr>
        <p:spPr>
          <a:xfrm>
            <a:off x="3579813" y="685800"/>
            <a:ext cx="763587" cy="700088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chemeClr val="bg1"/>
                </a:solidFill>
                <a:latin typeface="Algerian" panose="04020705040A02060702" pitchFamily="82" charset="0"/>
                <a:ea typeface="楷体" panose="02010609060101010101" pitchFamily="49" charset="-122"/>
              </a:rPr>
              <a:t>01</a:t>
            </a:r>
            <a:endParaRPr lang="zh-CN" altLang="en-US" sz="4000" dirty="0">
              <a:solidFill>
                <a:schemeClr val="bg1"/>
              </a:solidFill>
              <a:latin typeface="Algerian" panose="04020705040A02060702" pitchFamily="82" charset="0"/>
              <a:ea typeface="楷体" panose="02010609060101010101" pitchFamily="49" charset="-122"/>
            </a:endParaRPr>
          </a:p>
        </p:txBody>
      </p:sp>
      <p:sp>
        <p:nvSpPr>
          <p:cNvPr id="10247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5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5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50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38525" y="9144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我的图书馆</a:t>
            </a:r>
          </a:p>
        </p:txBody>
      </p:sp>
      <p:sp>
        <p:nvSpPr>
          <p:cNvPr id="59397" name="圆角矩形 3"/>
          <p:cNvSpPr/>
          <p:nvPr/>
        </p:nvSpPr>
        <p:spPr>
          <a:xfrm>
            <a:off x="9525000" y="4173538"/>
            <a:ext cx="46038" cy="460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ea typeface="PMingLiU" panose="02020500000000000000" pitchFamily="18" charset="-120"/>
            </a:endParaRPr>
          </a:p>
        </p:txBody>
      </p:sp>
      <p:pic>
        <p:nvPicPr>
          <p:cNvPr id="59398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743075"/>
            <a:ext cx="8763000" cy="4352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2524125" y="2819400"/>
            <a:ext cx="1828800" cy="381000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ea typeface="PMingLiU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438525" y="9144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我的图书馆</a:t>
            </a:r>
          </a:p>
        </p:txBody>
      </p:sp>
      <p:sp>
        <p:nvSpPr>
          <p:cNvPr id="60420" name="Rectangle 20"/>
          <p:cNvSpPr/>
          <p:nvPr/>
        </p:nvSpPr>
        <p:spPr>
          <a:xfrm>
            <a:off x="8340725" y="5334000"/>
            <a:ext cx="727075" cy="3460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solidFill>
                <a:srgbClr val="000000"/>
              </a:solidFill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  <p:pic>
        <p:nvPicPr>
          <p:cNvPr id="60421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" y="2438400"/>
            <a:ext cx="8982075" cy="2695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57600" y="838200"/>
            <a:ext cx="2286000" cy="577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26267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400" dirty="0">
                <a:solidFill>
                  <a:schemeClr val="accent2"/>
                </a:solidFill>
                <a:sym typeface="+mn-lt"/>
              </a:rPr>
              <a:t>续借</a:t>
            </a:r>
            <a:r>
              <a:rPr lang="zh-CN" altLang="en-US" sz="2400" dirty="0">
                <a:solidFill>
                  <a:srgbClr val="26267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endParaRPr lang="en-US" altLang="zh-CN" sz="2400" dirty="0">
              <a:solidFill>
                <a:srgbClr val="26267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1444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52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61445" name="矩形 3"/>
          <p:cNvSpPr/>
          <p:nvPr/>
        </p:nvSpPr>
        <p:spPr>
          <a:xfrm>
            <a:off x="8229600" y="1962150"/>
            <a:ext cx="533400" cy="114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ea typeface="PMingLiU" panose="02020500000000000000" pitchFamily="18" charset="-120"/>
            </a:endParaRPr>
          </a:p>
        </p:txBody>
      </p:sp>
      <p:pic>
        <p:nvPicPr>
          <p:cNvPr id="61446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101850"/>
            <a:ext cx="9043988" cy="361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47" name="矩形 10"/>
          <p:cNvSpPr/>
          <p:nvPr/>
        </p:nvSpPr>
        <p:spPr>
          <a:xfrm>
            <a:off x="4191000" y="3505200"/>
            <a:ext cx="1600200" cy="32766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ea typeface="PMingLiU" panose="02020500000000000000" pitchFamily="18" charset="-120"/>
            </a:endParaRPr>
          </a:p>
        </p:txBody>
      </p:sp>
      <p:sp>
        <p:nvSpPr>
          <p:cNvPr id="8" name="TextBox 1"/>
          <p:cNvSpPr>
            <a:spLocks noChangeArrowheads="1"/>
          </p:cNvSpPr>
          <p:nvPr/>
        </p:nvSpPr>
        <p:spPr bwMode="auto">
          <a:xfrm>
            <a:off x="3363913" y="5030788"/>
            <a:ext cx="5159375" cy="849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当前借阅书目随时可以续借，</a:t>
            </a:r>
            <a:r>
              <a:rPr kumimoji="1" lang="zh-CN" altLang="en-US" dirty="0">
                <a:solidFill>
                  <a:schemeClr val="bg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新书不能续借</a:t>
            </a:r>
            <a:endParaRPr kumimoji="1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方正静蕾简体" pitchFamily="2" charset="-122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每本书只能续借一次，一次为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30</a:t>
            </a: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天</a:t>
            </a: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。</a:t>
            </a:r>
            <a:endParaRPr kumimoji="1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方正静蕾简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467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53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7600" y="838200"/>
            <a:ext cx="2286000" cy="56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“预约”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4"/>
          <p:cNvSpPr>
            <a:spLocks noChangeArrowheads="1"/>
          </p:cNvSpPr>
          <p:nvPr/>
        </p:nvSpPr>
        <p:spPr bwMode="auto">
          <a:xfrm>
            <a:off x="2232025" y="3368675"/>
            <a:ext cx="2735263" cy="257175"/>
          </a:xfrm>
          <a:prstGeom prst="rect">
            <a:avLst/>
          </a:prstGeom>
          <a:noFill/>
          <a:ln w="31750">
            <a:solidFill>
              <a:schemeClr val="accent3">
                <a:lumMod val="60000"/>
                <a:lumOff val="40000"/>
              </a:schemeClr>
            </a:solidFill>
            <a:bevel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62470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895600"/>
            <a:ext cx="8839200" cy="3352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471" name="矩形 3"/>
          <p:cNvSpPr/>
          <p:nvPr/>
        </p:nvSpPr>
        <p:spPr>
          <a:xfrm>
            <a:off x="8686800" y="2438400"/>
            <a:ext cx="361950" cy="1524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ea typeface="PMingLiU" panose="02020500000000000000" pitchFamily="18" charset="-120"/>
            </a:endParaRPr>
          </a:p>
        </p:txBody>
      </p:sp>
      <p:sp>
        <p:nvSpPr>
          <p:cNvPr id="14" name="Rectangle 9"/>
          <p:cNvSpPr/>
          <p:nvPr/>
        </p:nvSpPr>
        <p:spPr>
          <a:xfrm>
            <a:off x="19050" y="5407025"/>
            <a:ext cx="3657600" cy="241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solidFill>
                <a:srgbClr val="000000"/>
              </a:solidFill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5" name="线形标注 2(带强调线) 31"/>
          <p:cNvSpPr/>
          <p:nvPr/>
        </p:nvSpPr>
        <p:spPr bwMode="auto">
          <a:xfrm>
            <a:off x="1873250" y="4397375"/>
            <a:ext cx="1281113" cy="833438"/>
          </a:xfrm>
          <a:prstGeom prst="accentCallout2">
            <a:avLst>
              <a:gd name="adj1" fmla="val 16741"/>
              <a:gd name="adj2" fmla="val 104704"/>
              <a:gd name="adj3" fmla="val 42388"/>
              <a:gd name="adj4" fmla="val 110582"/>
              <a:gd name="adj5" fmla="val 125893"/>
              <a:gd name="adj6" fmla="val 136235"/>
            </a:avLst>
          </a:prstGeom>
          <a:solidFill>
            <a:schemeClr val="accent2">
              <a:lumMod val="20000"/>
              <a:lumOff val="80000"/>
            </a:schemeClr>
          </a:solidFill>
          <a:ln w="41275">
            <a:solidFill>
              <a:schemeClr val="tx1"/>
            </a:solidFill>
            <a:bevel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微软雅黑" panose="020B0503020204020204" pitchFamily="34" charset="-122"/>
              </a:rPr>
              <a:t>点击题名，进入详细页面</a:t>
            </a:r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Rectangle 11"/>
          <p:cNvSpPr/>
          <p:nvPr/>
        </p:nvSpPr>
        <p:spPr>
          <a:xfrm>
            <a:off x="8256588" y="5486400"/>
            <a:ext cx="768350" cy="461963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solidFill>
                <a:srgbClr val="000000"/>
              </a:solidFill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" name="线形标注 2(带强调线) 31"/>
          <p:cNvSpPr/>
          <p:nvPr/>
        </p:nvSpPr>
        <p:spPr bwMode="auto">
          <a:xfrm>
            <a:off x="6324600" y="4953000"/>
            <a:ext cx="1066800" cy="1079500"/>
          </a:xfrm>
          <a:prstGeom prst="accentCallout2">
            <a:avLst>
              <a:gd name="adj1" fmla="val 9278"/>
              <a:gd name="adj2" fmla="val 120303"/>
              <a:gd name="adj3" fmla="val 70195"/>
              <a:gd name="adj4" fmla="val 119848"/>
              <a:gd name="adj5" fmla="val 77433"/>
              <a:gd name="adj6" fmla="val 179224"/>
            </a:avLst>
          </a:prstGeom>
          <a:solidFill>
            <a:schemeClr val="accent2">
              <a:lumMod val="20000"/>
              <a:lumOff val="80000"/>
            </a:schemeClr>
          </a:solidFill>
          <a:ln w="41275">
            <a:solidFill>
              <a:schemeClr val="tx1"/>
            </a:solidFill>
            <a:bevel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微软雅黑" panose="020B0503020204020204" pitchFamily="34" charset="-122"/>
              </a:rPr>
              <a:t>同一校区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微软雅黑" panose="020B0503020204020204" pitchFamily="34" charset="-122"/>
              </a:rPr>
              <a:t>可借复本为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微软雅黑" panose="020B0503020204020204" pitchFamily="34" charset="-122"/>
              </a:rPr>
              <a:t>0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微软雅黑" panose="020B0503020204020204" pitchFamily="34" charset="-122"/>
              </a:rPr>
              <a:t>才可预约</a:t>
            </a:r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bldLvl="0" animBg="1"/>
      <p:bldP spid="15" grpId="0" bldLvl="0" animBg="1"/>
      <p:bldP spid="16" grpId="0" animBg="1"/>
      <p:bldP spid="17" grpId="0" bldLvl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491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54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pic>
        <p:nvPicPr>
          <p:cNvPr id="63492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" y="1905000"/>
            <a:ext cx="8837613" cy="4400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657600" y="838200"/>
            <a:ext cx="2286000" cy="56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“预约”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4"/>
          <p:cNvSpPr/>
          <p:nvPr/>
        </p:nvSpPr>
        <p:spPr>
          <a:xfrm>
            <a:off x="666750" y="5253038"/>
            <a:ext cx="552450" cy="309562"/>
          </a:xfrm>
          <a:prstGeom prst="ellipse">
            <a:avLst/>
          </a:prstGeom>
          <a:noFill/>
          <a:ln w="31750" cap="flat" cmpd="sng">
            <a:solidFill>
              <a:srgbClr val="FF505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zh-CN" sz="1800" dirty="0">
              <a:latin typeface="宋体" panose="02010600030101010101" pitchFamily="2" charset="-122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  <p:sp>
        <p:nvSpPr>
          <p:cNvPr id="17" name="椭圆 6"/>
          <p:cNvSpPr/>
          <p:nvPr/>
        </p:nvSpPr>
        <p:spPr>
          <a:xfrm>
            <a:off x="8674100" y="5715000"/>
            <a:ext cx="52388" cy="5715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zh-CN" sz="1800" dirty="0">
              <a:latin typeface="宋体" panose="02010600030101010101" pitchFamily="2" charset="-122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  <p:sp>
        <p:nvSpPr>
          <p:cNvPr id="18" name="椭圆 8"/>
          <p:cNvSpPr/>
          <p:nvPr/>
        </p:nvSpPr>
        <p:spPr>
          <a:xfrm>
            <a:off x="8382000" y="6019800"/>
            <a:ext cx="617538" cy="192088"/>
          </a:xfrm>
          <a:prstGeom prst="ellipse">
            <a:avLst/>
          </a:prstGeom>
          <a:noFill/>
          <a:ln w="44450" cap="flat" cmpd="sng">
            <a:solidFill>
              <a:srgbClr val="FF505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zh-CN" sz="1800" dirty="0">
              <a:latin typeface="宋体" panose="02010600030101010101" pitchFamily="2" charset="-122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  <p:sp>
        <p:nvSpPr>
          <p:cNvPr id="19" name="矩形 1"/>
          <p:cNvSpPr/>
          <p:nvPr/>
        </p:nvSpPr>
        <p:spPr>
          <a:xfrm>
            <a:off x="4572000" y="5668963"/>
            <a:ext cx="1236663" cy="411162"/>
          </a:xfrm>
          <a:prstGeom prst="rect">
            <a:avLst/>
          </a:prstGeom>
          <a:noFill/>
          <a:ln w="25400" cap="flat" cmpd="sng">
            <a:solidFill>
              <a:srgbClr val="FF505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zh-CN" sz="1800" dirty="0">
              <a:latin typeface="宋体" panose="02010600030101010101" pitchFamily="2" charset="-122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bldLvl="0" animBg="1"/>
      <p:bldP spid="17" grpId="0" bldLvl="0" animBg="1"/>
      <p:bldP spid="18" grpId="0" bldLvl="0" animBg="1"/>
      <p:bldP spid="19" grpId="0" bldLvl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15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55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838200"/>
            <a:ext cx="2286000" cy="56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“预约”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" y="1858963"/>
            <a:ext cx="9086850" cy="452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椭圆 2"/>
          <p:cNvSpPr/>
          <p:nvPr/>
        </p:nvSpPr>
        <p:spPr>
          <a:xfrm>
            <a:off x="228600" y="4283075"/>
            <a:ext cx="658813" cy="212725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endParaRPr lang="zh-CN" altLang="zh-CN" sz="1800" dirty="0">
              <a:solidFill>
                <a:srgbClr val="FFFFFF"/>
              </a:solidFill>
              <a:latin typeface="宋体" panose="02010600030101010101" pitchFamily="2" charset="-122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  <p:sp>
        <p:nvSpPr>
          <p:cNvPr id="7" name="矩形 1"/>
          <p:cNvSpPr/>
          <p:nvPr/>
        </p:nvSpPr>
        <p:spPr>
          <a:xfrm>
            <a:off x="1435100" y="3819525"/>
            <a:ext cx="7327900" cy="371475"/>
          </a:xfrm>
          <a:prstGeom prst="rect">
            <a:avLst/>
          </a:prstGeom>
          <a:noFill/>
          <a:ln w="31750" cap="flat" cmpd="sng">
            <a:solidFill>
              <a:srgbClr val="FF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endParaRPr lang="zh-CN" altLang="zh-CN" sz="1800" dirty="0">
              <a:solidFill>
                <a:srgbClr val="FFFFFF"/>
              </a:solidFill>
              <a:latin typeface="宋体" panose="02010600030101010101" pitchFamily="2" charset="-122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ldLvl="0" animBg="1"/>
      <p:bldP spid="7" grpId="0" bldLvl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539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56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838200"/>
            <a:ext cx="2286000" cy="56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“预约规则”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0" y="2743200"/>
            <a:ext cx="3030538" cy="3209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圆角矩形 6"/>
          <p:cNvSpPr/>
          <p:nvPr/>
        </p:nvSpPr>
        <p:spPr bwMode="auto">
          <a:xfrm>
            <a:off x="1887538" y="1693863"/>
            <a:ext cx="6189663" cy="165893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内容占位符 2"/>
          <p:cNvSpPr/>
          <p:nvPr/>
        </p:nvSpPr>
        <p:spPr>
          <a:xfrm>
            <a:off x="2057400" y="1676400"/>
            <a:ext cx="5943600" cy="16764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lnSpc>
                <a:spcPts val="4200"/>
              </a:lnSpc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同一校区有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黑体" panose="02010609060101010101" pitchFamily="49" charset="-122"/>
              </a:rPr>
              <a:t>“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可借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黑体" panose="02010609060101010101" pitchFamily="49" charset="-122"/>
              </a:rPr>
              <a:t>”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状态的复本，该图书不允许预约（即索书号相同的书在该校区架上可借复本时则不可预约）</a:t>
            </a:r>
          </a:p>
        </p:txBody>
      </p:sp>
      <p:sp>
        <p:nvSpPr>
          <p:cNvPr id="8" name="直接连接符 3"/>
          <p:cNvSpPr/>
          <p:nvPr/>
        </p:nvSpPr>
        <p:spPr>
          <a:xfrm>
            <a:off x="3500438" y="2209800"/>
            <a:ext cx="863600" cy="0"/>
          </a:xfrm>
          <a:prstGeom prst="line">
            <a:avLst/>
          </a:prstGeom>
          <a:ln w="34925" cap="flat" cmpd="sng">
            <a:solidFill>
              <a:srgbClr val="7030A0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9" name="直接连接符 3"/>
          <p:cNvSpPr/>
          <p:nvPr/>
        </p:nvSpPr>
        <p:spPr>
          <a:xfrm>
            <a:off x="2901950" y="2743200"/>
            <a:ext cx="1195388" cy="0"/>
          </a:xfrm>
          <a:prstGeom prst="line">
            <a:avLst/>
          </a:prstGeom>
          <a:ln w="34925" cap="flat" cmpd="sng">
            <a:solidFill>
              <a:srgbClr val="7030A0"/>
            </a:solidFill>
            <a:prstDash val="solid"/>
            <a:bevel/>
            <a:headEnd type="none" w="med" len="med"/>
            <a:tailEnd type="none" w="med" len="med"/>
          </a:ln>
        </p:spPr>
      </p:sp>
      <p:pic>
        <p:nvPicPr>
          <p:cNvPr id="10" name="Picture 5" descr="(S6[{6QKC36`5G~QHD5O}WI"/>
          <p:cNvPicPr>
            <a:picLocks noChangeAspect="1"/>
          </p:cNvPicPr>
          <p:nvPr/>
        </p:nvPicPr>
        <p:blipFill>
          <a:blip r:embed="rId5"/>
          <a:srcRect r="10368"/>
          <a:stretch>
            <a:fillRect/>
          </a:stretch>
        </p:blipFill>
        <p:spPr>
          <a:xfrm>
            <a:off x="1755775" y="3886200"/>
            <a:ext cx="7032625" cy="2414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Line 21"/>
          <p:cNvSpPr/>
          <p:nvPr/>
        </p:nvSpPr>
        <p:spPr>
          <a:xfrm>
            <a:off x="7546975" y="5273675"/>
            <a:ext cx="433388" cy="1588"/>
          </a:xfrm>
          <a:prstGeom prst="line">
            <a:avLst/>
          </a:prstGeom>
          <a:ln w="38100" cap="flat" cmpd="sng">
            <a:solidFill>
              <a:srgbClr val="7030A0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12" name="Line 22"/>
          <p:cNvSpPr/>
          <p:nvPr/>
        </p:nvSpPr>
        <p:spPr>
          <a:xfrm>
            <a:off x="7535863" y="6161088"/>
            <a:ext cx="433387" cy="0"/>
          </a:xfrm>
          <a:prstGeom prst="line">
            <a:avLst/>
          </a:prstGeom>
          <a:ln w="38100" cap="flat" cmpd="sng">
            <a:solidFill>
              <a:srgbClr val="7030A0"/>
            </a:solidFill>
            <a:prstDash val="solid"/>
            <a:bevel/>
            <a:headEnd type="none" w="med" len="med"/>
            <a:tailEnd type="none" w="med" len="med"/>
          </a:ln>
        </p:spPr>
      </p:sp>
      <p:pic>
        <p:nvPicPr>
          <p:cNvPr id="13" name="Picture 6" descr="TSBW$P}SB]7ANLOBI`6Q~B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4876800"/>
            <a:ext cx="8604250" cy="1590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ectangle 20"/>
          <p:cNvSpPr/>
          <p:nvPr/>
        </p:nvSpPr>
        <p:spPr>
          <a:xfrm>
            <a:off x="4457700" y="5605463"/>
            <a:ext cx="2087563" cy="504825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zh-CN" altLang="zh-CN" sz="1800" dirty="0">
              <a:solidFill>
                <a:srgbClr val="000000"/>
              </a:solidFill>
              <a:latin typeface="Calibri" panose="020F0502020204030204" charset="0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  <p:sp>
        <p:nvSpPr>
          <p:cNvPr id="15" name="Oval 26"/>
          <p:cNvSpPr/>
          <p:nvPr/>
        </p:nvSpPr>
        <p:spPr>
          <a:xfrm>
            <a:off x="1216025" y="5029200"/>
            <a:ext cx="792163" cy="360363"/>
          </a:xfrm>
          <a:prstGeom prst="ellipse">
            <a:avLst/>
          </a:prstGeom>
          <a:noFill/>
          <a:ln w="38100" cap="flat" cmpd="sng">
            <a:solidFill>
              <a:srgbClr val="7030A0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zh-CN" altLang="zh-CN" sz="1800" dirty="0">
              <a:solidFill>
                <a:srgbClr val="000000"/>
              </a:solidFill>
              <a:latin typeface="Calibri" panose="020F0502020204030204" charset="0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filter="box(i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filter="box(i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5" grpId="0"/>
      <p:bldP spid="14" grpId="0" bldLvl="0" animBg="1"/>
      <p:bldP spid="15" grpId="0" bldLvl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563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57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838200"/>
            <a:ext cx="2286000" cy="56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“预约规则”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2954338"/>
            <a:ext cx="3030538" cy="3209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 bwMode="auto">
          <a:xfrm>
            <a:off x="2573338" y="2379663"/>
            <a:ext cx="5046663" cy="173513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7" name="内容占位符 2"/>
          <p:cNvSpPr/>
          <p:nvPr/>
        </p:nvSpPr>
        <p:spPr>
          <a:xfrm>
            <a:off x="2743200" y="2438400"/>
            <a:ext cx="5943600" cy="1524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342900" lvl="0" indent="-342900">
              <a:lnSpc>
                <a:spcPts val="4200"/>
              </a:lnSpc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预约图书保留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天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lvl="0" indent="-342900">
              <a:lnSpc>
                <a:spcPts val="4200"/>
              </a:lnSpc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过期取消本次预约，图书可被任意借出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lvl="0" indent="-342900">
              <a:lnSpc>
                <a:spcPts val="4200"/>
              </a:lnSpc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已被预约的图书在系统中不能续借</a:t>
            </a:r>
          </a:p>
        </p:txBody>
      </p:sp>
      <p:sp>
        <p:nvSpPr>
          <p:cNvPr id="8" name="直接连接符 3"/>
          <p:cNvSpPr/>
          <p:nvPr/>
        </p:nvSpPr>
        <p:spPr>
          <a:xfrm>
            <a:off x="3200400" y="2819400"/>
            <a:ext cx="1905000" cy="0"/>
          </a:xfrm>
          <a:prstGeom prst="line">
            <a:avLst/>
          </a:prstGeom>
          <a:ln w="34925" cap="flat" cmpd="sng">
            <a:solidFill>
              <a:srgbClr val="7030A0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9" name="直接连接符 3"/>
          <p:cNvSpPr/>
          <p:nvPr/>
        </p:nvSpPr>
        <p:spPr>
          <a:xfrm>
            <a:off x="3187700" y="3411538"/>
            <a:ext cx="4203700" cy="0"/>
          </a:xfrm>
          <a:prstGeom prst="line">
            <a:avLst/>
          </a:prstGeom>
          <a:ln w="34925" cap="flat" cmpd="sng">
            <a:solidFill>
              <a:srgbClr val="7030A0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10" name="直接连接符 3"/>
          <p:cNvSpPr/>
          <p:nvPr/>
        </p:nvSpPr>
        <p:spPr>
          <a:xfrm>
            <a:off x="3200400" y="4038600"/>
            <a:ext cx="3733800" cy="0"/>
          </a:xfrm>
          <a:prstGeom prst="line">
            <a:avLst/>
          </a:prstGeom>
          <a:ln w="34925" cap="flat" cmpd="sng">
            <a:solidFill>
              <a:srgbClr val="7030A0"/>
            </a:solidFill>
            <a:prstDash val="solid"/>
            <a:bevel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7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58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838200"/>
            <a:ext cx="2286000" cy="56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“借阅规章”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7589" name="Picture 3" descr="E:\PPT背景\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5638"/>
            <a:ext cx="9144000" cy="365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90" name="矩形 1"/>
          <p:cNvSpPr/>
          <p:nvPr/>
        </p:nvSpPr>
        <p:spPr>
          <a:xfrm rot="-71732">
            <a:off x="6588125" y="3900488"/>
            <a:ext cx="2757488" cy="4429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13867">
            <a:off x="-487680" y="1649095"/>
            <a:ext cx="4380230" cy="44088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矩形 1"/>
          <p:cNvSpPr/>
          <p:nvPr/>
        </p:nvSpPr>
        <p:spPr>
          <a:xfrm rot="417254">
            <a:off x="165100" y="2646680"/>
            <a:ext cx="2946400" cy="28994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一、借阅册数</a:t>
            </a:r>
            <a:br>
              <a:rPr lang="zh-CN" altLang="en-US" sz="18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</a:br>
            <a:r>
              <a:rPr lang="zh-CN" altLang="en-US" sz="18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在校师生借书无上限，借阅期限</a:t>
            </a:r>
            <a:r>
              <a:rPr lang="en-US" altLang="zh-CN" sz="18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30</a:t>
            </a:r>
            <a:r>
              <a:rPr lang="zh-CN" altLang="en-US" sz="18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天，除新书外，其他中外文书籍允许续借一次</a:t>
            </a:r>
            <a:endParaRPr lang="en-US" altLang="zh-CN" sz="18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二、通借通还</a:t>
            </a:r>
            <a:br>
              <a:rPr lang="zh-CN" altLang="en-US" sz="1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</a:br>
            <a:r>
              <a:rPr lang="zh-CN" altLang="en-US" sz="1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读者凭校园卡在</a:t>
            </a:r>
            <a:r>
              <a:rPr lang="zh-CN" altLang="en-US" sz="1800" b="1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两个校区</a:t>
            </a:r>
            <a:endParaRPr lang="en-US" altLang="zh-CN" sz="1800" b="1" dirty="0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均可借还图书</a:t>
            </a:r>
            <a:endParaRPr lang="zh-CN" altLang="en-US" sz="1800" b="1" dirty="0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1828800"/>
            <a:ext cx="4038600" cy="430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rcRect r="14050"/>
          <a:stretch>
            <a:fillRect/>
          </a:stretch>
        </p:blipFill>
        <p:spPr>
          <a:xfrm rot="-371052">
            <a:off x="5402263" y="1673225"/>
            <a:ext cx="3749675" cy="4310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矩形 1"/>
          <p:cNvSpPr/>
          <p:nvPr/>
        </p:nvSpPr>
        <p:spPr>
          <a:xfrm rot="-322913">
            <a:off x="6095365" y="2603500"/>
            <a:ext cx="2900045" cy="2835275"/>
          </a:xfrm>
          <a:custGeom>
            <a:avLst/>
            <a:gdLst>
              <a:gd name="connsiteX0" fmla="*/ 0 w 4640"/>
              <a:gd name="connsiteY0" fmla="*/ 90 h 4604"/>
              <a:gd name="connsiteX1" fmla="*/ 4628 w 4640"/>
              <a:gd name="connsiteY1" fmla="*/ 0 h 4604"/>
              <a:gd name="connsiteX2" fmla="*/ 4640 w 4640"/>
              <a:gd name="connsiteY2" fmla="*/ 4565 h 4604"/>
              <a:gd name="connsiteX3" fmla="*/ 73 w 4640"/>
              <a:gd name="connsiteY3" fmla="*/ 4604 h 4604"/>
              <a:gd name="connsiteX4" fmla="*/ 0 w 4640"/>
              <a:gd name="connsiteY4" fmla="*/ 90 h 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0" h="4604">
                <a:moveTo>
                  <a:pt x="0" y="90"/>
                </a:moveTo>
                <a:lnTo>
                  <a:pt x="4628" y="0"/>
                </a:lnTo>
                <a:lnTo>
                  <a:pt x="4640" y="4565"/>
                </a:lnTo>
                <a:lnTo>
                  <a:pt x="73" y="4604"/>
                </a:lnTo>
                <a:lnTo>
                  <a:pt x="0" y="9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五、逾期图书</a:t>
            </a:r>
            <a:br>
              <a:rPr lang="zh-CN" altLang="en-US" sz="1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</a:br>
            <a:r>
              <a:rPr lang="zh-CN" altLang="en-US" sz="1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每册按</a:t>
            </a:r>
            <a:r>
              <a:rPr lang="en-US" altLang="zh-CN" sz="1800" b="1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0.1</a:t>
            </a:r>
            <a:r>
              <a:rPr lang="zh-CN" altLang="en-US" sz="1800" b="1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元</a:t>
            </a:r>
            <a:r>
              <a:rPr lang="en-US" altLang="zh-CN" sz="1800" b="1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/</a:t>
            </a:r>
            <a:r>
              <a:rPr lang="zh-CN" altLang="en-US" sz="1800" b="1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天</a:t>
            </a:r>
            <a:r>
              <a:rPr lang="zh-CN" altLang="en-US" sz="1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的标准</a:t>
            </a:r>
            <a:endParaRPr lang="en-US" altLang="zh-CN" sz="18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收取超期滞纳金。</a:t>
            </a:r>
            <a:endParaRPr lang="en-US" altLang="zh-CN" sz="18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应在寒、暑假假期内归还</a:t>
            </a:r>
            <a:endParaRPr lang="en-US" altLang="zh-CN" sz="18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的图书，可在开学后</a:t>
            </a:r>
            <a:r>
              <a:rPr lang="en-US" altLang="zh-CN" sz="1800" b="1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1</a:t>
            </a:r>
            <a:r>
              <a:rPr lang="zh-CN" altLang="en-US" sz="1800" b="1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周内</a:t>
            </a:r>
            <a:endParaRPr lang="en-US" altLang="zh-CN" sz="1800" b="1" dirty="0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归还，超过</a:t>
            </a:r>
            <a:r>
              <a:rPr lang="en-US" altLang="zh-CN" sz="1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1</a:t>
            </a:r>
            <a:r>
              <a:rPr lang="zh-CN" altLang="en-US" sz="1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周按逾期处理。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276600" y="2818130"/>
            <a:ext cx="2667635" cy="28613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三、借阅期限</a:t>
            </a:r>
            <a:br>
              <a:rPr lang="zh-CN" altLang="en-US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</a:br>
            <a:r>
              <a:rPr lang="zh-CN" altLang="en-US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大专、本科生、</a:t>
            </a:r>
            <a:endParaRPr lang="en-US" altLang="zh-CN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研究生均为</a:t>
            </a:r>
            <a:r>
              <a:rPr lang="en-US" altLang="zh-CN" b="1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30</a:t>
            </a:r>
            <a:r>
              <a:rPr lang="zh-CN" altLang="en-US" b="1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天</a:t>
            </a:r>
            <a:endParaRPr lang="en-US" altLang="zh-CN" b="1" dirty="0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四、不予外借</a:t>
            </a:r>
            <a:b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</a:b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期刊、学位论文、古籍</a:t>
            </a:r>
            <a:endParaRPr lang="en-US" altLang="zh-CN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部分工具书，仅供阅览</a:t>
            </a:r>
          </a:p>
          <a:p>
            <a:endParaRPr lang="zh-CN" alt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8611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59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38525" y="9144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热门推荐</a:t>
            </a:r>
          </a:p>
        </p:txBody>
      </p:sp>
      <p:pic>
        <p:nvPicPr>
          <p:cNvPr id="68613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828800"/>
            <a:ext cx="8915400" cy="472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20"/>
          <p:cNvSpPr/>
          <p:nvPr/>
        </p:nvSpPr>
        <p:spPr>
          <a:xfrm>
            <a:off x="127000" y="1981200"/>
            <a:ext cx="2082800" cy="252413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zh-CN" altLang="zh-CN" sz="1800" dirty="0">
              <a:solidFill>
                <a:srgbClr val="FF0000"/>
              </a:solidFill>
              <a:latin typeface="Calibri" panose="020F0502020204030204" charset="0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5" descr="ts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263" y="2408238"/>
            <a:ext cx="3843337" cy="25447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6" descr="C:\Users\dxcqt1\Desktop\640.png64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704239" y="2408238"/>
            <a:ext cx="3816985" cy="25447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495800" y="5414963"/>
            <a:ext cx="4038600" cy="452438"/>
          </a:xfrm>
          <a:prstGeom prst="rect">
            <a:avLst/>
          </a:prstGeom>
          <a:noFill/>
          <a:ln>
            <a:noFill/>
          </a:ln>
        </p:spPr>
        <p:txBody>
          <a:bodyPr lIns="180000" tIns="46800" rIns="36000"/>
          <a:lstStyle>
            <a:lvl1pPr marL="266700" indent="-2667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2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大学城校区图书馆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&gt;28000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㎡</a:t>
            </a:r>
          </a:p>
          <a:p>
            <a:pPr marL="266700" marR="0" lvl="0" indent="-2667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2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文本框 10"/>
          <p:cNvSpPr txBox="1"/>
          <p:nvPr/>
        </p:nvSpPr>
        <p:spPr>
          <a:xfrm>
            <a:off x="381000" y="5440363"/>
            <a:ext cx="4038600" cy="427037"/>
          </a:xfrm>
          <a:prstGeom prst="rect">
            <a:avLst/>
          </a:prstGeom>
          <a:noFill/>
          <a:ln w="9525">
            <a:noFill/>
          </a:ln>
        </p:spPr>
        <p:txBody>
          <a:bodyPr lIns="180000" tIns="46800" rIns="36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266700" lvl="0" indent="-266700" eaLnBrk="1" hangingPunct="1">
              <a:lnSpc>
                <a:spcPct val="130000"/>
              </a:lnSpc>
              <a:spcBef>
                <a:spcPts val="600"/>
              </a:spcBef>
              <a:spcAft>
                <a:spcPts val="2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sym typeface="+mn-lt"/>
              </a:rPr>
              <a:t>三元里校区图书馆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&gt;5000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㎡</a:t>
            </a: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  <a:sym typeface="+mn-l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65200" y="990600"/>
            <a:ext cx="1854200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r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馆舍风貌</a:t>
            </a:r>
          </a:p>
        </p:txBody>
      </p:sp>
      <p:sp>
        <p:nvSpPr>
          <p:cNvPr id="11272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6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9635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60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582613"/>
            <a:ext cx="2286000" cy="56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“分类浏览”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4765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1"/>
          <p:cNvSpPr/>
          <p:nvPr/>
        </p:nvSpPr>
        <p:spPr>
          <a:xfrm>
            <a:off x="76200" y="2613025"/>
            <a:ext cx="1676400" cy="3295650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zh-CN" sz="1800" dirty="0">
              <a:latin typeface="宋体" panose="02010600030101010101" pitchFamily="2" charset="-122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  <p:sp>
        <p:nvSpPr>
          <p:cNvPr id="7" name="矩形 1"/>
          <p:cNvSpPr/>
          <p:nvPr/>
        </p:nvSpPr>
        <p:spPr>
          <a:xfrm>
            <a:off x="76200" y="2362200"/>
            <a:ext cx="1676400" cy="2286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zh-CN" sz="1800" dirty="0">
              <a:latin typeface="宋体" panose="02010600030101010101" pitchFamily="2" charset="-122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b="2095"/>
          <a:stretch>
            <a:fillRect/>
          </a:stretch>
        </p:blipFill>
        <p:spPr>
          <a:xfrm>
            <a:off x="2162175" y="3276600"/>
            <a:ext cx="2181225" cy="3562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488" y="1524000"/>
            <a:ext cx="2209800" cy="3629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59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61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838200"/>
            <a:ext cx="2286000" cy="56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“分类浏览”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1697038"/>
            <a:ext cx="8915400" cy="485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Oval 11"/>
          <p:cNvSpPr/>
          <p:nvPr/>
        </p:nvSpPr>
        <p:spPr>
          <a:xfrm>
            <a:off x="76200" y="2209800"/>
            <a:ext cx="838200" cy="304800"/>
          </a:xfrm>
          <a:prstGeom prst="ellipse">
            <a:avLst/>
          </a:prstGeom>
          <a:noFill/>
          <a:ln w="31750" cap="flat" cmpd="sng">
            <a:solidFill>
              <a:srgbClr val="7030A0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none" lIns="90000" tIns="46800" rIns="90000" bIns="4680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zh-CN" altLang="zh-CN" sz="1800" dirty="0">
              <a:solidFill>
                <a:srgbClr val="000000"/>
              </a:solidFill>
              <a:latin typeface="Calibri" panose="020F0502020204030204" charset="0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  <p:sp>
        <p:nvSpPr>
          <p:cNvPr id="9" name="Oval 11"/>
          <p:cNvSpPr/>
          <p:nvPr/>
        </p:nvSpPr>
        <p:spPr>
          <a:xfrm>
            <a:off x="114300" y="2743200"/>
            <a:ext cx="876300" cy="228600"/>
          </a:xfrm>
          <a:prstGeom prst="ellipse">
            <a:avLst/>
          </a:prstGeom>
          <a:noFill/>
          <a:ln w="31750" cap="flat" cmpd="sng">
            <a:solidFill>
              <a:srgbClr val="7030A0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none" lIns="90000" tIns="46800" rIns="90000" bIns="4680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zh-CN" altLang="zh-CN" sz="1800" dirty="0">
              <a:solidFill>
                <a:srgbClr val="000000"/>
              </a:solidFill>
              <a:latin typeface="Calibri" panose="020F0502020204030204" charset="0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  <p:sp>
        <p:nvSpPr>
          <p:cNvPr id="10" name="矩形 1"/>
          <p:cNvSpPr/>
          <p:nvPr/>
        </p:nvSpPr>
        <p:spPr>
          <a:xfrm>
            <a:off x="1905000" y="2438400"/>
            <a:ext cx="2667000" cy="3810000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zh-CN" sz="1800" dirty="0">
              <a:latin typeface="宋体" panose="02010600030101010101" pitchFamily="2" charset="-122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bldLvl="0" animBg="1"/>
      <p:bldP spid="9" grpId="0" bldLvl="0" animBg="1"/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83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62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838200"/>
            <a:ext cx="2286000" cy="56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“新书通报”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r="19658" b="24779"/>
          <a:stretch>
            <a:fillRect/>
          </a:stretch>
        </p:blipFill>
        <p:spPr>
          <a:xfrm>
            <a:off x="381000" y="1620838"/>
            <a:ext cx="8382000" cy="4792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20"/>
          <p:cNvSpPr/>
          <p:nvPr/>
        </p:nvSpPr>
        <p:spPr>
          <a:xfrm>
            <a:off x="381000" y="3048000"/>
            <a:ext cx="1752600" cy="969963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zh-CN" altLang="zh-CN" sz="1800" dirty="0">
              <a:solidFill>
                <a:srgbClr val="FF0000"/>
              </a:solidFill>
              <a:latin typeface="Calibri" panose="020F0502020204030204" charset="0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3276600"/>
            <a:ext cx="1238250" cy="1438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3532188"/>
            <a:ext cx="1219200" cy="3638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3733800"/>
            <a:ext cx="1228725" cy="695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2707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63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838200"/>
            <a:ext cx="2286000" cy="56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“新书通报”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814513"/>
            <a:ext cx="8763000" cy="45862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20"/>
          <p:cNvSpPr/>
          <p:nvPr/>
        </p:nvSpPr>
        <p:spPr>
          <a:xfrm>
            <a:off x="228600" y="3200400"/>
            <a:ext cx="1838325" cy="322897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zh-CN" altLang="zh-CN" sz="1800" dirty="0">
              <a:solidFill>
                <a:srgbClr val="FF0000"/>
              </a:solidFill>
              <a:latin typeface="Calibri" panose="020F0502020204030204" charset="0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13" y="2209800"/>
            <a:ext cx="8334375" cy="4497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20"/>
          <p:cNvSpPr/>
          <p:nvPr/>
        </p:nvSpPr>
        <p:spPr>
          <a:xfrm>
            <a:off x="676275" y="4953000"/>
            <a:ext cx="1457325" cy="152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zh-CN" altLang="zh-CN" sz="1800" dirty="0">
              <a:solidFill>
                <a:srgbClr val="FF0000"/>
              </a:solidFill>
              <a:latin typeface="Calibri" panose="020F0502020204030204" charset="0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  <p:sp>
        <p:nvSpPr>
          <p:cNvPr id="9" name="Rectangle 20"/>
          <p:cNvSpPr/>
          <p:nvPr/>
        </p:nvSpPr>
        <p:spPr>
          <a:xfrm>
            <a:off x="2428875" y="2667000"/>
            <a:ext cx="2066925" cy="3581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zh-CN" altLang="zh-CN" sz="1800" dirty="0">
              <a:solidFill>
                <a:srgbClr val="FF0000"/>
              </a:solidFill>
              <a:latin typeface="Calibri" panose="020F0502020204030204" charset="0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bldLvl="0" animBg="1"/>
      <p:bldP spid="14" grpId="0" animBg="1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3731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64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838200"/>
            <a:ext cx="2286000" cy="56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“期刊导航”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" y="1981200"/>
            <a:ext cx="8883650" cy="1230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直接连接符 23"/>
          <p:cNvSpPr/>
          <p:nvPr/>
        </p:nvSpPr>
        <p:spPr>
          <a:xfrm>
            <a:off x="107950" y="3200400"/>
            <a:ext cx="1949450" cy="1588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9" name="Rectangle 20"/>
          <p:cNvSpPr/>
          <p:nvPr/>
        </p:nvSpPr>
        <p:spPr>
          <a:xfrm>
            <a:off x="109538" y="2971800"/>
            <a:ext cx="728662" cy="23018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zh-CN" altLang="zh-CN" sz="1800" dirty="0">
              <a:solidFill>
                <a:srgbClr val="FF0000"/>
              </a:solidFill>
              <a:latin typeface="Calibri" panose="020F0502020204030204" charset="0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38" y="3228975"/>
            <a:ext cx="8907462" cy="428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20"/>
          <p:cNvSpPr/>
          <p:nvPr/>
        </p:nvSpPr>
        <p:spPr>
          <a:xfrm>
            <a:off x="2776538" y="3351213"/>
            <a:ext cx="271462" cy="23018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zh-CN" altLang="zh-CN" sz="1800" dirty="0">
              <a:solidFill>
                <a:srgbClr val="FF0000"/>
              </a:solidFill>
              <a:latin typeface="Calibri" panose="020F0502020204030204" charset="0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75" y="3657600"/>
            <a:ext cx="8950325" cy="2225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4755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65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838200"/>
            <a:ext cx="2286000" cy="56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“期刊导航”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" y="1447800"/>
            <a:ext cx="8883650" cy="1230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20"/>
          <p:cNvSpPr/>
          <p:nvPr/>
        </p:nvSpPr>
        <p:spPr>
          <a:xfrm>
            <a:off x="719138" y="2438400"/>
            <a:ext cx="728662" cy="23018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zh-CN" altLang="zh-CN" sz="1800" dirty="0">
              <a:solidFill>
                <a:srgbClr val="FF0000"/>
              </a:solidFill>
              <a:latin typeface="Calibri" panose="020F0502020204030204" charset="0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50" y="2743200"/>
            <a:ext cx="8883650" cy="4189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20"/>
          <p:cNvSpPr/>
          <p:nvPr/>
        </p:nvSpPr>
        <p:spPr>
          <a:xfrm>
            <a:off x="76200" y="3352800"/>
            <a:ext cx="931863" cy="381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zh-CN" altLang="zh-CN" sz="1800" dirty="0">
              <a:solidFill>
                <a:srgbClr val="FF0000"/>
              </a:solidFill>
              <a:latin typeface="Calibri" panose="020F0502020204030204" charset="0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  <p:sp>
        <p:nvSpPr>
          <p:cNvPr id="14" name="Rectangle 20"/>
          <p:cNvSpPr/>
          <p:nvPr/>
        </p:nvSpPr>
        <p:spPr>
          <a:xfrm>
            <a:off x="1481138" y="2438400"/>
            <a:ext cx="728662" cy="23018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zh-CN" altLang="zh-CN" sz="1800" dirty="0">
              <a:solidFill>
                <a:srgbClr val="FF0000"/>
              </a:solidFill>
              <a:latin typeface="Calibri" panose="020F0502020204030204" charset="0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43200"/>
            <a:ext cx="8991600" cy="544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250" y="3048000"/>
            <a:ext cx="514350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400" y="3048000"/>
            <a:ext cx="1692275" cy="3475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4200" y="3048000"/>
            <a:ext cx="771525" cy="1247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2425" y="3048000"/>
            <a:ext cx="638175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4738688" y="3048000"/>
            <a:ext cx="3186112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“输入搜索期刊名称等信息”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2" grpId="0" animBg="1"/>
      <p:bldP spid="12" grpId="1" animBg="1"/>
      <p:bldP spid="1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5779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66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838200"/>
            <a:ext cx="2286000" cy="56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“读者荐购”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25" y="3116263"/>
            <a:ext cx="7210425" cy="180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5" y="1371600"/>
            <a:ext cx="9144000" cy="1665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48000"/>
            <a:ext cx="9067800" cy="3694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20"/>
          <p:cNvSpPr/>
          <p:nvPr/>
        </p:nvSpPr>
        <p:spPr>
          <a:xfrm>
            <a:off x="6172200" y="3046413"/>
            <a:ext cx="2895600" cy="3695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zh-CN" altLang="zh-CN" sz="1800" dirty="0">
              <a:solidFill>
                <a:srgbClr val="FF0000"/>
              </a:solidFill>
              <a:latin typeface="Calibri" panose="020F0502020204030204" charset="0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  <p:sp>
        <p:nvSpPr>
          <p:cNvPr id="10" name="Rectangle 20"/>
          <p:cNvSpPr/>
          <p:nvPr/>
        </p:nvSpPr>
        <p:spPr>
          <a:xfrm>
            <a:off x="76200" y="2743200"/>
            <a:ext cx="728663" cy="23018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zh-CN" altLang="zh-CN" sz="1800" dirty="0">
              <a:solidFill>
                <a:srgbClr val="FF0000"/>
              </a:solidFill>
              <a:latin typeface="Calibri" panose="020F0502020204030204" charset="0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6803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67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838200"/>
            <a:ext cx="2286000" cy="56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“读者荐购”</a:t>
            </a:r>
            <a:endParaRPr kumimoji="1" lang="en-US" altLang="zh-CN" sz="2400" kern="1200" cap="none" spc="0" normalizeH="0" baseline="0" noProof="0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5" y="1571625"/>
            <a:ext cx="9144000" cy="1665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20"/>
          <p:cNvSpPr/>
          <p:nvPr/>
        </p:nvSpPr>
        <p:spPr>
          <a:xfrm>
            <a:off x="719138" y="2943225"/>
            <a:ext cx="728662" cy="23018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zh-CN" altLang="zh-CN" sz="1800" dirty="0">
              <a:solidFill>
                <a:srgbClr val="FF0000"/>
              </a:solidFill>
              <a:latin typeface="Calibri" panose="020F0502020204030204" charset="0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/>
          <a:srcRect t="28481"/>
          <a:stretch>
            <a:fillRect/>
          </a:stretch>
        </p:blipFill>
        <p:spPr bwMode="auto">
          <a:xfrm>
            <a:off x="0" y="3324225"/>
            <a:ext cx="9144000" cy="315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Box 7"/>
          <p:cNvSpPr>
            <a:spLocks noChangeArrowheads="1"/>
          </p:cNvSpPr>
          <p:nvPr/>
        </p:nvSpPr>
        <p:spPr bwMode="auto">
          <a:xfrm>
            <a:off x="3332163" y="4002088"/>
            <a:ext cx="1316038" cy="6461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带*号的为</a:t>
            </a:r>
            <a:endParaRPr kumimoji="1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必填项目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Rectangle 9"/>
          <p:cNvSpPr/>
          <p:nvPr/>
        </p:nvSpPr>
        <p:spPr>
          <a:xfrm>
            <a:off x="990600" y="5457825"/>
            <a:ext cx="450850" cy="21272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solidFill>
                <a:srgbClr val="000000"/>
              </a:solidFill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  <p:sp>
        <p:nvSpPr>
          <p:cNvPr id="15" name="椭圆 11"/>
          <p:cNvSpPr/>
          <p:nvPr/>
        </p:nvSpPr>
        <p:spPr>
          <a:xfrm>
            <a:off x="7372350" y="2562225"/>
            <a:ext cx="1009650" cy="433388"/>
          </a:xfrm>
          <a:prstGeom prst="ellipse">
            <a:avLst/>
          </a:prstGeom>
          <a:noFill/>
          <a:ln w="34925" cap="flat" cmpd="sng">
            <a:solidFill>
              <a:srgbClr val="FF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zh-CN" sz="1800" dirty="0">
              <a:latin typeface="宋体" panose="02010600030101010101" pitchFamily="2" charset="-122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3" grpId="0" bldLvl="0" animBg="1"/>
      <p:bldP spid="14" grpId="0" bldLvl="0" animBg="1"/>
      <p:bldP spid="15" grpId="0" bldLvl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827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68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5" name="等腰三角形 16"/>
          <p:cNvSpPr/>
          <p:nvPr/>
        </p:nvSpPr>
        <p:spPr>
          <a:xfrm rot="5400000" flipH="1">
            <a:off x="4019550" y="338138"/>
            <a:ext cx="1133475" cy="2314575"/>
          </a:xfrm>
          <a:custGeom>
            <a:avLst/>
            <a:gdLst/>
            <a:ahLst/>
            <a:cxnLst/>
            <a:rect l="l" t="t" r="r" b="b"/>
            <a:pathLst>
              <a:path w="1134126" h="2250392">
                <a:moveTo>
                  <a:pt x="270030" y="108012"/>
                </a:moveTo>
                <a:lnTo>
                  <a:pt x="351039" y="0"/>
                </a:lnTo>
                <a:lnTo>
                  <a:pt x="432048" y="108012"/>
                </a:lnTo>
                <a:close/>
                <a:moveTo>
                  <a:pt x="0" y="2250392"/>
                </a:moveTo>
                <a:lnTo>
                  <a:pt x="0" y="117536"/>
                </a:lnTo>
                <a:lnTo>
                  <a:pt x="1134126" y="117536"/>
                </a:lnTo>
                <a:lnTo>
                  <a:pt x="1134126" y="2250392"/>
                </a:lnTo>
                <a:close/>
              </a:path>
            </a:pathLst>
          </a:custGeom>
          <a:solidFill>
            <a:srgbClr val="8C6E73"/>
          </a:solidFill>
          <a:ln>
            <a:solidFill>
              <a:srgbClr val="8C6E73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文本框 24"/>
          <p:cNvSpPr txBox="1"/>
          <p:nvPr/>
        </p:nvSpPr>
        <p:spPr>
          <a:xfrm>
            <a:off x="3200400" y="1385888"/>
            <a:ext cx="262413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lt"/>
              </a:rPr>
              <a:t>特色服务</a:t>
            </a:r>
          </a:p>
        </p:txBody>
      </p:sp>
      <p:sp>
        <p:nvSpPr>
          <p:cNvPr id="7" name="TextBox 100"/>
          <p:cNvSpPr txBox="1"/>
          <p:nvPr/>
        </p:nvSpPr>
        <p:spPr>
          <a:xfrm flipH="1">
            <a:off x="3352800" y="762000"/>
            <a:ext cx="763588" cy="700088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chemeClr val="bg1"/>
                </a:solidFill>
                <a:latin typeface="Algerian" panose="04020705040A02060702" pitchFamily="82" charset="0"/>
                <a:ea typeface="楷体" panose="02010609060101010101" pitchFamily="49" charset="-122"/>
              </a:rPr>
              <a:t>03</a:t>
            </a:r>
            <a:endParaRPr lang="zh-CN" altLang="en-US" sz="4000" dirty="0">
              <a:solidFill>
                <a:schemeClr val="bg1"/>
              </a:solidFill>
              <a:latin typeface="Algerian" panose="04020705040A02060702" pitchFamily="82" charset="0"/>
              <a:ea typeface="楷体" panose="02010609060101010101" pitchFamily="49" charset="-122"/>
            </a:endParaRPr>
          </a:p>
        </p:txBody>
      </p:sp>
      <p:sp>
        <p:nvSpPr>
          <p:cNvPr id="12" name="Freeform 230"/>
          <p:cNvSpPr>
            <a:spLocks noEditPoints="1"/>
          </p:cNvSpPr>
          <p:nvPr/>
        </p:nvSpPr>
        <p:spPr bwMode="auto">
          <a:xfrm>
            <a:off x="1643063" y="2938463"/>
            <a:ext cx="234950" cy="234950"/>
          </a:xfrm>
          <a:custGeom>
            <a:avLst/>
            <a:gdLst/>
            <a:ahLst/>
            <a:cxnLst>
              <a:cxn ang="0">
                <a:pos x="48" y="26"/>
              </a:cxn>
              <a:cxn ang="0">
                <a:pos x="16" y="58"/>
              </a:cxn>
              <a:cxn ang="0">
                <a:pos x="0" y="58"/>
              </a:cxn>
              <a:cxn ang="0">
                <a:pos x="0" y="42"/>
              </a:cxn>
              <a:cxn ang="0">
                <a:pos x="32" y="10"/>
              </a:cxn>
              <a:cxn ang="0">
                <a:pos x="48" y="26"/>
              </a:cxn>
              <a:cxn ang="0">
                <a:pos x="18" y="50"/>
              </a:cxn>
              <a:cxn ang="0">
                <a:pos x="9" y="41"/>
              </a:cxn>
              <a:cxn ang="0">
                <a:pos x="5" y="44"/>
              </a:cxn>
              <a:cxn ang="0">
                <a:pos x="5" y="48"/>
              </a:cxn>
              <a:cxn ang="0">
                <a:pos x="10" y="48"/>
              </a:cxn>
              <a:cxn ang="0">
                <a:pos x="10" y="53"/>
              </a:cxn>
              <a:cxn ang="0">
                <a:pos x="14" y="53"/>
              </a:cxn>
              <a:cxn ang="0">
                <a:pos x="18" y="50"/>
              </a:cxn>
              <a:cxn ang="0">
                <a:pos x="33" y="17"/>
              </a:cxn>
              <a:cxn ang="0">
                <a:pos x="33" y="17"/>
              </a:cxn>
              <a:cxn ang="0">
                <a:pos x="12" y="38"/>
              </a:cxn>
              <a:cxn ang="0">
                <a:pos x="12" y="38"/>
              </a:cxn>
              <a:cxn ang="0">
                <a:pos x="13" y="39"/>
              </a:cxn>
              <a:cxn ang="0">
                <a:pos x="13" y="39"/>
              </a:cxn>
              <a:cxn ang="0">
                <a:pos x="34" y="18"/>
              </a:cxn>
              <a:cxn ang="0">
                <a:pos x="34" y="18"/>
              </a:cxn>
              <a:cxn ang="0">
                <a:pos x="33" y="17"/>
              </a:cxn>
              <a:cxn ang="0">
                <a:pos x="57" y="18"/>
              </a:cxn>
              <a:cxn ang="0">
                <a:pos x="50" y="24"/>
              </a:cxn>
              <a:cxn ang="0">
                <a:pos x="34" y="8"/>
              </a:cxn>
              <a:cxn ang="0">
                <a:pos x="41" y="2"/>
              </a:cxn>
              <a:cxn ang="0">
                <a:pos x="44" y="0"/>
              </a:cxn>
              <a:cxn ang="0">
                <a:pos x="48" y="2"/>
              </a:cxn>
              <a:cxn ang="0">
                <a:pos x="57" y="11"/>
              </a:cxn>
              <a:cxn ang="0">
                <a:pos x="58" y="14"/>
              </a:cxn>
              <a:cxn ang="0">
                <a:pos x="57" y="18"/>
              </a:cxn>
            </a:cxnLst>
            <a:rect l="0" t="0" r="r" b="b"/>
            <a:pathLst>
              <a:path w="58" h="58">
                <a:moveTo>
                  <a:pt x="48" y="26"/>
                </a:moveTo>
                <a:cubicBezTo>
                  <a:pt x="16" y="58"/>
                  <a:pt x="16" y="58"/>
                  <a:pt x="16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32" y="10"/>
                  <a:pt x="32" y="10"/>
                  <a:pt x="32" y="10"/>
                </a:cubicBezTo>
                <a:lnTo>
                  <a:pt x="48" y="26"/>
                </a:lnTo>
                <a:close/>
                <a:moveTo>
                  <a:pt x="18" y="50"/>
                </a:moveTo>
                <a:cubicBezTo>
                  <a:pt x="9" y="41"/>
                  <a:pt x="9" y="41"/>
                  <a:pt x="9" y="41"/>
                </a:cubicBezTo>
                <a:cubicBezTo>
                  <a:pt x="5" y="44"/>
                  <a:pt x="5" y="44"/>
                  <a:pt x="5" y="44"/>
                </a:cubicBezTo>
                <a:cubicBezTo>
                  <a:pt x="5" y="48"/>
                  <a:pt x="5" y="48"/>
                  <a:pt x="5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10" y="53"/>
                  <a:pt x="10" y="53"/>
                  <a:pt x="10" y="53"/>
                </a:cubicBezTo>
                <a:cubicBezTo>
                  <a:pt x="14" y="53"/>
                  <a:pt x="14" y="53"/>
                  <a:pt x="14" y="53"/>
                </a:cubicBezTo>
                <a:lnTo>
                  <a:pt x="18" y="50"/>
                </a:lnTo>
                <a:close/>
                <a:moveTo>
                  <a:pt x="33" y="17"/>
                </a:moveTo>
                <a:cubicBezTo>
                  <a:pt x="33" y="17"/>
                  <a:pt x="33" y="17"/>
                  <a:pt x="33" y="17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9"/>
                  <a:pt x="12" y="39"/>
                  <a:pt x="13" y="39"/>
                </a:cubicBezTo>
                <a:cubicBezTo>
                  <a:pt x="13" y="39"/>
                  <a:pt x="13" y="39"/>
                  <a:pt x="13" y="39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7"/>
                  <a:pt x="34" y="17"/>
                  <a:pt x="33" y="17"/>
                </a:cubicBezTo>
                <a:close/>
                <a:moveTo>
                  <a:pt x="57" y="18"/>
                </a:moveTo>
                <a:cubicBezTo>
                  <a:pt x="50" y="24"/>
                  <a:pt x="50" y="24"/>
                  <a:pt x="50" y="24"/>
                </a:cubicBezTo>
                <a:cubicBezTo>
                  <a:pt x="34" y="8"/>
                  <a:pt x="34" y="8"/>
                  <a:pt x="34" y="8"/>
                </a:cubicBezTo>
                <a:cubicBezTo>
                  <a:pt x="41" y="2"/>
                  <a:pt x="41" y="2"/>
                  <a:pt x="41" y="2"/>
                </a:cubicBezTo>
                <a:cubicBezTo>
                  <a:pt x="42" y="1"/>
                  <a:pt x="43" y="0"/>
                  <a:pt x="44" y="0"/>
                </a:cubicBezTo>
                <a:cubicBezTo>
                  <a:pt x="45" y="0"/>
                  <a:pt x="47" y="1"/>
                  <a:pt x="48" y="2"/>
                </a:cubicBezTo>
                <a:cubicBezTo>
                  <a:pt x="57" y="11"/>
                  <a:pt x="57" y="11"/>
                  <a:pt x="57" y="11"/>
                </a:cubicBezTo>
                <a:cubicBezTo>
                  <a:pt x="57" y="12"/>
                  <a:pt x="58" y="13"/>
                  <a:pt x="58" y="14"/>
                </a:cubicBezTo>
                <a:cubicBezTo>
                  <a:pt x="58" y="15"/>
                  <a:pt x="57" y="17"/>
                  <a:pt x="57" y="1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13" name="Freeform 80"/>
          <p:cNvSpPr/>
          <p:nvPr/>
        </p:nvSpPr>
        <p:spPr bwMode="auto">
          <a:xfrm>
            <a:off x="7113588" y="4306888"/>
            <a:ext cx="236538" cy="241300"/>
          </a:xfrm>
          <a:custGeom>
            <a:avLst/>
            <a:gdLst/>
            <a:ahLst/>
            <a:cxnLst>
              <a:cxn ang="0">
                <a:pos x="29" y="53"/>
              </a:cxn>
              <a:cxn ang="0">
                <a:pos x="26" y="54"/>
              </a:cxn>
              <a:cxn ang="0">
                <a:pos x="26" y="54"/>
              </a:cxn>
              <a:cxn ang="0">
                <a:pos x="24" y="51"/>
              </a:cxn>
              <a:cxn ang="0">
                <a:pos x="24" y="30"/>
              </a:cxn>
              <a:cxn ang="0">
                <a:pos x="2" y="30"/>
              </a:cxn>
              <a:cxn ang="0">
                <a:pos x="0" y="28"/>
              </a:cxn>
              <a:cxn ang="0">
                <a:pos x="1" y="25"/>
              </a:cxn>
              <a:cxn ang="0">
                <a:pos x="50" y="1"/>
              </a:cxn>
              <a:cxn ang="0">
                <a:pos x="51" y="0"/>
              </a:cxn>
              <a:cxn ang="0">
                <a:pos x="52" y="1"/>
              </a:cxn>
              <a:cxn ang="0">
                <a:pos x="53" y="4"/>
              </a:cxn>
              <a:cxn ang="0">
                <a:pos x="29" y="53"/>
              </a:cxn>
            </a:cxnLst>
            <a:rect l="0" t="0" r="r" b="b"/>
            <a:pathLst>
              <a:path w="53" h="54">
                <a:moveTo>
                  <a:pt x="29" y="53"/>
                </a:moveTo>
                <a:cubicBezTo>
                  <a:pt x="28" y="53"/>
                  <a:pt x="27" y="54"/>
                  <a:pt x="26" y="54"/>
                </a:cubicBezTo>
                <a:cubicBezTo>
                  <a:pt x="26" y="54"/>
                  <a:pt x="26" y="54"/>
                  <a:pt x="26" y="54"/>
                </a:cubicBezTo>
                <a:cubicBezTo>
                  <a:pt x="25" y="54"/>
                  <a:pt x="24" y="53"/>
                  <a:pt x="24" y="51"/>
                </a:cubicBezTo>
                <a:cubicBezTo>
                  <a:pt x="24" y="30"/>
                  <a:pt x="24" y="30"/>
                  <a:pt x="24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1" y="30"/>
                  <a:pt x="0" y="29"/>
                  <a:pt x="0" y="28"/>
                </a:cubicBezTo>
                <a:cubicBezTo>
                  <a:pt x="0" y="27"/>
                  <a:pt x="0" y="25"/>
                  <a:pt x="1" y="25"/>
                </a:cubicBezTo>
                <a:cubicBezTo>
                  <a:pt x="50" y="1"/>
                  <a:pt x="50" y="1"/>
                  <a:pt x="50" y="1"/>
                </a:cubicBezTo>
                <a:cubicBezTo>
                  <a:pt x="50" y="0"/>
                  <a:pt x="50" y="0"/>
                  <a:pt x="51" y="0"/>
                </a:cubicBezTo>
                <a:cubicBezTo>
                  <a:pt x="51" y="0"/>
                  <a:pt x="52" y="1"/>
                  <a:pt x="52" y="1"/>
                </a:cubicBezTo>
                <a:cubicBezTo>
                  <a:pt x="53" y="2"/>
                  <a:pt x="53" y="3"/>
                  <a:pt x="53" y="4"/>
                </a:cubicBezTo>
                <a:lnTo>
                  <a:pt x="29" y="5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14" name="Oval 104"/>
          <p:cNvSpPr/>
          <p:nvPr/>
        </p:nvSpPr>
        <p:spPr>
          <a:xfrm>
            <a:off x="3024982" y="4191000"/>
            <a:ext cx="473075" cy="473075"/>
          </a:xfrm>
          <a:prstGeom prst="ellipse">
            <a:avLst/>
          </a:prstGeom>
          <a:solidFill>
            <a:schemeClr val="accent1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Freeform 80"/>
          <p:cNvSpPr/>
          <p:nvPr/>
        </p:nvSpPr>
        <p:spPr bwMode="auto">
          <a:xfrm>
            <a:off x="3142457" y="4306888"/>
            <a:ext cx="236538" cy="241300"/>
          </a:xfrm>
          <a:custGeom>
            <a:avLst/>
            <a:gdLst/>
            <a:ahLst/>
            <a:cxnLst>
              <a:cxn ang="0">
                <a:pos x="29" y="53"/>
              </a:cxn>
              <a:cxn ang="0">
                <a:pos x="26" y="54"/>
              </a:cxn>
              <a:cxn ang="0">
                <a:pos x="26" y="54"/>
              </a:cxn>
              <a:cxn ang="0">
                <a:pos x="24" y="51"/>
              </a:cxn>
              <a:cxn ang="0">
                <a:pos x="24" y="30"/>
              </a:cxn>
              <a:cxn ang="0">
                <a:pos x="2" y="30"/>
              </a:cxn>
              <a:cxn ang="0">
                <a:pos x="0" y="28"/>
              </a:cxn>
              <a:cxn ang="0">
                <a:pos x="1" y="25"/>
              </a:cxn>
              <a:cxn ang="0">
                <a:pos x="50" y="1"/>
              </a:cxn>
              <a:cxn ang="0">
                <a:pos x="51" y="0"/>
              </a:cxn>
              <a:cxn ang="0">
                <a:pos x="52" y="1"/>
              </a:cxn>
              <a:cxn ang="0">
                <a:pos x="53" y="4"/>
              </a:cxn>
              <a:cxn ang="0">
                <a:pos x="29" y="53"/>
              </a:cxn>
            </a:cxnLst>
            <a:rect l="0" t="0" r="r" b="b"/>
            <a:pathLst>
              <a:path w="53" h="54">
                <a:moveTo>
                  <a:pt x="29" y="53"/>
                </a:moveTo>
                <a:cubicBezTo>
                  <a:pt x="28" y="53"/>
                  <a:pt x="27" y="54"/>
                  <a:pt x="26" y="54"/>
                </a:cubicBezTo>
                <a:cubicBezTo>
                  <a:pt x="26" y="54"/>
                  <a:pt x="26" y="54"/>
                  <a:pt x="26" y="54"/>
                </a:cubicBezTo>
                <a:cubicBezTo>
                  <a:pt x="25" y="54"/>
                  <a:pt x="24" y="53"/>
                  <a:pt x="24" y="51"/>
                </a:cubicBezTo>
                <a:cubicBezTo>
                  <a:pt x="24" y="30"/>
                  <a:pt x="24" y="30"/>
                  <a:pt x="24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1" y="30"/>
                  <a:pt x="0" y="29"/>
                  <a:pt x="0" y="28"/>
                </a:cubicBezTo>
                <a:cubicBezTo>
                  <a:pt x="0" y="27"/>
                  <a:pt x="0" y="25"/>
                  <a:pt x="1" y="25"/>
                </a:cubicBezTo>
                <a:cubicBezTo>
                  <a:pt x="50" y="1"/>
                  <a:pt x="50" y="1"/>
                  <a:pt x="50" y="1"/>
                </a:cubicBezTo>
                <a:cubicBezTo>
                  <a:pt x="50" y="0"/>
                  <a:pt x="50" y="0"/>
                  <a:pt x="51" y="0"/>
                </a:cubicBezTo>
                <a:cubicBezTo>
                  <a:pt x="51" y="0"/>
                  <a:pt x="52" y="1"/>
                  <a:pt x="52" y="1"/>
                </a:cubicBezTo>
                <a:cubicBezTo>
                  <a:pt x="53" y="2"/>
                  <a:pt x="53" y="3"/>
                  <a:pt x="53" y="4"/>
                </a:cubicBezTo>
                <a:lnTo>
                  <a:pt x="29" y="5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17" name="Freeform 230"/>
          <p:cNvSpPr>
            <a:spLocks noEditPoints="1"/>
          </p:cNvSpPr>
          <p:nvPr/>
        </p:nvSpPr>
        <p:spPr bwMode="auto">
          <a:xfrm>
            <a:off x="7113588" y="2938463"/>
            <a:ext cx="234950" cy="234950"/>
          </a:xfrm>
          <a:custGeom>
            <a:avLst/>
            <a:gdLst/>
            <a:ahLst/>
            <a:cxnLst>
              <a:cxn ang="0">
                <a:pos x="48" y="26"/>
              </a:cxn>
              <a:cxn ang="0">
                <a:pos x="16" y="58"/>
              </a:cxn>
              <a:cxn ang="0">
                <a:pos x="0" y="58"/>
              </a:cxn>
              <a:cxn ang="0">
                <a:pos x="0" y="42"/>
              </a:cxn>
              <a:cxn ang="0">
                <a:pos x="32" y="10"/>
              </a:cxn>
              <a:cxn ang="0">
                <a:pos x="48" y="26"/>
              </a:cxn>
              <a:cxn ang="0">
                <a:pos x="18" y="50"/>
              </a:cxn>
              <a:cxn ang="0">
                <a:pos x="9" y="41"/>
              </a:cxn>
              <a:cxn ang="0">
                <a:pos x="5" y="44"/>
              </a:cxn>
              <a:cxn ang="0">
                <a:pos x="5" y="48"/>
              </a:cxn>
              <a:cxn ang="0">
                <a:pos x="10" y="48"/>
              </a:cxn>
              <a:cxn ang="0">
                <a:pos x="10" y="53"/>
              </a:cxn>
              <a:cxn ang="0">
                <a:pos x="14" y="53"/>
              </a:cxn>
              <a:cxn ang="0">
                <a:pos x="18" y="50"/>
              </a:cxn>
              <a:cxn ang="0">
                <a:pos x="33" y="17"/>
              </a:cxn>
              <a:cxn ang="0">
                <a:pos x="33" y="17"/>
              </a:cxn>
              <a:cxn ang="0">
                <a:pos x="12" y="38"/>
              </a:cxn>
              <a:cxn ang="0">
                <a:pos x="12" y="38"/>
              </a:cxn>
              <a:cxn ang="0">
                <a:pos x="13" y="39"/>
              </a:cxn>
              <a:cxn ang="0">
                <a:pos x="13" y="39"/>
              </a:cxn>
              <a:cxn ang="0">
                <a:pos x="34" y="18"/>
              </a:cxn>
              <a:cxn ang="0">
                <a:pos x="34" y="18"/>
              </a:cxn>
              <a:cxn ang="0">
                <a:pos x="33" y="17"/>
              </a:cxn>
              <a:cxn ang="0">
                <a:pos x="57" y="18"/>
              </a:cxn>
              <a:cxn ang="0">
                <a:pos x="50" y="24"/>
              </a:cxn>
              <a:cxn ang="0">
                <a:pos x="34" y="8"/>
              </a:cxn>
              <a:cxn ang="0">
                <a:pos x="41" y="2"/>
              </a:cxn>
              <a:cxn ang="0">
                <a:pos x="44" y="0"/>
              </a:cxn>
              <a:cxn ang="0">
                <a:pos x="48" y="2"/>
              </a:cxn>
              <a:cxn ang="0">
                <a:pos x="57" y="11"/>
              </a:cxn>
              <a:cxn ang="0">
                <a:pos x="58" y="14"/>
              </a:cxn>
              <a:cxn ang="0">
                <a:pos x="57" y="18"/>
              </a:cxn>
            </a:cxnLst>
            <a:rect l="0" t="0" r="r" b="b"/>
            <a:pathLst>
              <a:path w="58" h="58">
                <a:moveTo>
                  <a:pt x="48" y="26"/>
                </a:moveTo>
                <a:cubicBezTo>
                  <a:pt x="16" y="58"/>
                  <a:pt x="16" y="58"/>
                  <a:pt x="16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32" y="10"/>
                  <a:pt x="32" y="10"/>
                  <a:pt x="32" y="10"/>
                </a:cubicBezTo>
                <a:lnTo>
                  <a:pt x="48" y="26"/>
                </a:lnTo>
                <a:close/>
                <a:moveTo>
                  <a:pt x="18" y="50"/>
                </a:moveTo>
                <a:cubicBezTo>
                  <a:pt x="9" y="41"/>
                  <a:pt x="9" y="41"/>
                  <a:pt x="9" y="41"/>
                </a:cubicBezTo>
                <a:cubicBezTo>
                  <a:pt x="5" y="44"/>
                  <a:pt x="5" y="44"/>
                  <a:pt x="5" y="44"/>
                </a:cubicBezTo>
                <a:cubicBezTo>
                  <a:pt x="5" y="48"/>
                  <a:pt x="5" y="48"/>
                  <a:pt x="5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10" y="53"/>
                  <a:pt x="10" y="53"/>
                  <a:pt x="10" y="53"/>
                </a:cubicBezTo>
                <a:cubicBezTo>
                  <a:pt x="14" y="53"/>
                  <a:pt x="14" y="53"/>
                  <a:pt x="14" y="53"/>
                </a:cubicBezTo>
                <a:lnTo>
                  <a:pt x="18" y="50"/>
                </a:lnTo>
                <a:close/>
                <a:moveTo>
                  <a:pt x="33" y="17"/>
                </a:moveTo>
                <a:cubicBezTo>
                  <a:pt x="33" y="17"/>
                  <a:pt x="33" y="17"/>
                  <a:pt x="33" y="17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9"/>
                  <a:pt x="12" y="39"/>
                  <a:pt x="13" y="39"/>
                </a:cubicBezTo>
                <a:cubicBezTo>
                  <a:pt x="13" y="39"/>
                  <a:pt x="13" y="39"/>
                  <a:pt x="13" y="39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7"/>
                  <a:pt x="34" y="17"/>
                  <a:pt x="33" y="17"/>
                </a:cubicBezTo>
                <a:close/>
                <a:moveTo>
                  <a:pt x="57" y="18"/>
                </a:moveTo>
                <a:cubicBezTo>
                  <a:pt x="50" y="24"/>
                  <a:pt x="50" y="24"/>
                  <a:pt x="50" y="24"/>
                </a:cubicBezTo>
                <a:cubicBezTo>
                  <a:pt x="34" y="8"/>
                  <a:pt x="34" y="8"/>
                  <a:pt x="34" y="8"/>
                </a:cubicBezTo>
                <a:cubicBezTo>
                  <a:pt x="41" y="2"/>
                  <a:pt x="41" y="2"/>
                  <a:pt x="41" y="2"/>
                </a:cubicBezTo>
                <a:cubicBezTo>
                  <a:pt x="42" y="1"/>
                  <a:pt x="43" y="0"/>
                  <a:pt x="44" y="0"/>
                </a:cubicBezTo>
                <a:cubicBezTo>
                  <a:pt x="45" y="0"/>
                  <a:pt x="47" y="1"/>
                  <a:pt x="48" y="2"/>
                </a:cubicBezTo>
                <a:cubicBezTo>
                  <a:pt x="57" y="11"/>
                  <a:pt x="57" y="11"/>
                  <a:pt x="57" y="11"/>
                </a:cubicBezTo>
                <a:cubicBezTo>
                  <a:pt x="57" y="12"/>
                  <a:pt x="58" y="13"/>
                  <a:pt x="58" y="14"/>
                </a:cubicBezTo>
                <a:cubicBezTo>
                  <a:pt x="58" y="15"/>
                  <a:pt x="57" y="17"/>
                  <a:pt x="57" y="1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11191" y="4020933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培训讲座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11192" y="2643188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特藏古籍</a:t>
            </a:r>
          </a:p>
        </p:txBody>
      </p:sp>
      <p:pic>
        <p:nvPicPr>
          <p:cNvPr id="77843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513" y="4784725"/>
            <a:ext cx="2325687" cy="1844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动作按钮: 前进或下一项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DCF00DB-37E0-42AB-91BA-650188996A14}"/>
              </a:ext>
            </a:extLst>
          </p:cNvPr>
          <p:cNvSpPr/>
          <p:nvPr/>
        </p:nvSpPr>
        <p:spPr bwMode="auto">
          <a:xfrm>
            <a:off x="7348538" y="304800"/>
            <a:ext cx="881062" cy="457200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  <p:sp>
        <p:nvSpPr>
          <p:cNvPr id="21" name="Oval 92">
            <a:extLst>
              <a:ext uri="{FF2B5EF4-FFF2-40B4-BE49-F238E27FC236}">
                <a16:creationId xmlns:a16="http://schemas.microsoft.com/office/drawing/2014/main" id="{D4DD89F0-D8DF-4D30-85EA-31B7C694AFEF}"/>
              </a:ext>
            </a:extLst>
          </p:cNvPr>
          <p:cNvSpPr/>
          <p:nvPr/>
        </p:nvSpPr>
        <p:spPr>
          <a:xfrm>
            <a:off x="3023394" y="2798481"/>
            <a:ext cx="473075" cy="473075"/>
          </a:xfrm>
          <a:prstGeom prst="ellipse">
            <a:avLst/>
          </a:prstGeom>
          <a:solidFill>
            <a:srgbClr val="FF5050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Freeform 230">
            <a:extLst>
              <a:ext uri="{FF2B5EF4-FFF2-40B4-BE49-F238E27FC236}">
                <a16:creationId xmlns:a16="http://schemas.microsoft.com/office/drawing/2014/main" id="{8DB94A44-17D7-4612-9602-E9B37ABF317B}"/>
              </a:ext>
            </a:extLst>
          </p:cNvPr>
          <p:cNvSpPr>
            <a:spLocks noEditPoints="1"/>
          </p:cNvSpPr>
          <p:nvPr/>
        </p:nvSpPr>
        <p:spPr bwMode="auto">
          <a:xfrm>
            <a:off x="3142457" y="2917544"/>
            <a:ext cx="234950" cy="234950"/>
          </a:xfrm>
          <a:custGeom>
            <a:avLst/>
            <a:gdLst/>
            <a:ahLst/>
            <a:cxnLst>
              <a:cxn ang="0">
                <a:pos x="48" y="26"/>
              </a:cxn>
              <a:cxn ang="0">
                <a:pos x="16" y="58"/>
              </a:cxn>
              <a:cxn ang="0">
                <a:pos x="0" y="58"/>
              </a:cxn>
              <a:cxn ang="0">
                <a:pos x="0" y="42"/>
              </a:cxn>
              <a:cxn ang="0">
                <a:pos x="32" y="10"/>
              </a:cxn>
              <a:cxn ang="0">
                <a:pos x="48" y="26"/>
              </a:cxn>
              <a:cxn ang="0">
                <a:pos x="18" y="50"/>
              </a:cxn>
              <a:cxn ang="0">
                <a:pos x="9" y="41"/>
              </a:cxn>
              <a:cxn ang="0">
                <a:pos x="5" y="44"/>
              </a:cxn>
              <a:cxn ang="0">
                <a:pos x="5" y="48"/>
              </a:cxn>
              <a:cxn ang="0">
                <a:pos x="10" y="48"/>
              </a:cxn>
              <a:cxn ang="0">
                <a:pos x="10" y="53"/>
              </a:cxn>
              <a:cxn ang="0">
                <a:pos x="14" y="53"/>
              </a:cxn>
              <a:cxn ang="0">
                <a:pos x="18" y="50"/>
              </a:cxn>
              <a:cxn ang="0">
                <a:pos x="33" y="17"/>
              </a:cxn>
              <a:cxn ang="0">
                <a:pos x="33" y="17"/>
              </a:cxn>
              <a:cxn ang="0">
                <a:pos x="12" y="38"/>
              </a:cxn>
              <a:cxn ang="0">
                <a:pos x="12" y="38"/>
              </a:cxn>
              <a:cxn ang="0">
                <a:pos x="13" y="39"/>
              </a:cxn>
              <a:cxn ang="0">
                <a:pos x="13" y="39"/>
              </a:cxn>
              <a:cxn ang="0">
                <a:pos x="34" y="18"/>
              </a:cxn>
              <a:cxn ang="0">
                <a:pos x="34" y="18"/>
              </a:cxn>
              <a:cxn ang="0">
                <a:pos x="33" y="17"/>
              </a:cxn>
              <a:cxn ang="0">
                <a:pos x="57" y="18"/>
              </a:cxn>
              <a:cxn ang="0">
                <a:pos x="50" y="24"/>
              </a:cxn>
              <a:cxn ang="0">
                <a:pos x="34" y="8"/>
              </a:cxn>
              <a:cxn ang="0">
                <a:pos x="41" y="2"/>
              </a:cxn>
              <a:cxn ang="0">
                <a:pos x="44" y="0"/>
              </a:cxn>
              <a:cxn ang="0">
                <a:pos x="48" y="2"/>
              </a:cxn>
              <a:cxn ang="0">
                <a:pos x="57" y="11"/>
              </a:cxn>
              <a:cxn ang="0">
                <a:pos x="58" y="14"/>
              </a:cxn>
              <a:cxn ang="0">
                <a:pos x="57" y="18"/>
              </a:cxn>
            </a:cxnLst>
            <a:rect l="0" t="0" r="r" b="b"/>
            <a:pathLst>
              <a:path w="58" h="58">
                <a:moveTo>
                  <a:pt x="48" y="26"/>
                </a:moveTo>
                <a:cubicBezTo>
                  <a:pt x="16" y="58"/>
                  <a:pt x="16" y="58"/>
                  <a:pt x="16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32" y="10"/>
                  <a:pt x="32" y="10"/>
                  <a:pt x="32" y="10"/>
                </a:cubicBezTo>
                <a:lnTo>
                  <a:pt x="48" y="26"/>
                </a:lnTo>
                <a:close/>
                <a:moveTo>
                  <a:pt x="18" y="50"/>
                </a:moveTo>
                <a:cubicBezTo>
                  <a:pt x="9" y="41"/>
                  <a:pt x="9" y="41"/>
                  <a:pt x="9" y="41"/>
                </a:cubicBezTo>
                <a:cubicBezTo>
                  <a:pt x="5" y="44"/>
                  <a:pt x="5" y="44"/>
                  <a:pt x="5" y="44"/>
                </a:cubicBezTo>
                <a:cubicBezTo>
                  <a:pt x="5" y="48"/>
                  <a:pt x="5" y="48"/>
                  <a:pt x="5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10" y="53"/>
                  <a:pt x="10" y="53"/>
                  <a:pt x="10" y="53"/>
                </a:cubicBezTo>
                <a:cubicBezTo>
                  <a:pt x="14" y="53"/>
                  <a:pt x="14" y="53"/>
                  <a:pt x="14" y="53"/>
                </a:cubicBezTo>
                <a:lnTo>
                  <a:pt x="18" y="50"/>
                </a:lnTo>
                <a:close/>
                <a:moveTo>
                  <a:pt x="33" y="17"/>
                </a:moveTo>
                <a:cubicBezTo>
                  <a:pt x="33" y="17"/>
                  <a:pt x="33" y="17"/>
                  <a:pt x="33" y="17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9"/>
                  <a:pt x="12" y="39"/>
                  <a:pt x="13" y="39"/>
                </a:cubicBezTo>
                <a:cubicBezTo>
                  <a:pt x="13" y="39"/>
                  <a:pt x="13" y="39"/>
                  <a:pt x="13" y="39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7"/>
                  <a:pt x="34" y="17"/>
                  <a:pt x="33" y="17"/>
                </a:cubicBezTo>
                <a:close/>
                <a:moveTo>
                  <a:pt x="57" y="18"/>
                </a:moveTo>
                <a:cubicBezTo>
                  <a:pt x="50" y="24"/>
                  <a:pt x="50" y="24"/>
                  <a:pt x="50" y="24"/>
                </a:cubicBezTo>
                <a:cubicBezTo>
                  <a:pt x="34" y="8"/>
                  <a:pt x="34" y="8"/>
                  <a:pt x="34" y="8"/>
                </a:cubicBezTo>
                <a:cubicBezTo>
                  <a:pt x="41" y="2"/>
                  <a:pt x="41" y="2"/>
                  <a:pt x="41" y="2"/>
                </a:cubicBezTo>
                <a:cubicBezTo>
                  <a:pt x="42" y="1"/>
                  <a:pt x="43" y="0"/>
                  <a:pt x="44" y="0"/>
                </a:cubicBezTo>
                <a:cubicBezTo>
                  <a:pt x="45" y="0"/>
                  <a:pt x="47" y="1"/>
                  <a:pt x="48" y="2"/>
                </a:cubicBezTo>
                <a:cubicBezTo>
                  <a:pt x="57" y="11"/>
                  <a:pt x="57" y="11"/>
                  <a:pt x="57" y="11"/>
                </a:cubicBezTo>
                <a:cubicBezTo>
                  <a:pt x="57" y="12"/>
                  <a:pt x="58" y="13"/>
                  <a:pt x="58" y="14"/>
                </a:cubicBezTo>
                <a:cubicBezTo>
                  <a:pt x="58" y="15"/>
                  <a:pt x="57" y="17"/>
                  <a:pt x="57" y="1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9" grpId="0"/>
      <p:bldP spid="2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4995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69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2325" y="5334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特藏古籍</a:t>
            </a:r>
          </a:p>
        </p:txBody>
      </p:sp>
      <p:sp>
        <p:nvSpPr>
          <p:cNvPr id="84997" name="TextBox 8"/>
          <p:cNvSpPr/>
          <p:nvPr/>
        </p:nvSpPr>
        <p:spPr>
          <a:xfrm>
            <a:off x="457200" y="1585913"/>
            <a:ext cx="6696075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dirty="0">
                <a:latin typeface="宋体" panose="02010600030101010101" pitchFamily="2" charset="-122"/>
                <a:ea typeface="PMingLiU" panose="02020500000000000000" pitchFamily="18" charset="-120"/>
                <a:sym typeface="宋体" panose="02010600030101010101" pitchFamily="2" charset="-122"/>
              </a:rPr>
              <a:t>    </a:t>
            </a:r>
            <a:endParaRPr lang="zh-CN" altLang="en-US" sz="1800" dirty="0">
              <a:ea typeface="PMingLiU" panose="02020500000000000000" pitchFamily="18" charset="-120"/>
            </a:endParaRPr>
          </a:p>
        </p:txBody>
      </p:sp>
      <p:sp>
        <p:nvSpPr>
          <p:cNvPr id="9" name="Rectangle 15"/>
          <p:cNvSpPr/>
          <p:nvPr/>
        </p:nvSpPr>
        <p:spPr>
          <a:xfrm>
            <a:off x="7110413" y="2149475"/>
            <a:ext cx="304800" cy="2889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zh-CN" altLang="zh-CN" sz="1800" dirty="0">
              <a:solidFill>
                <a:srgbClr val="000000"/>
              </a:solidFill>
              <a:latin typeface="Calibri" panose="020F0502020204030204" charset="0"/>
              <a:ea typeface="PMingLiU" panose="02020500000000000000" pitchFamily="18" charset="-120"/>
              <a:sym typeface="宋体" panose="02010600030101010101" pitchFamily="2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676083" y="2537143"/>
            <a:ext cx="5989638" cy="423863"/>
          </a:xfrm>
          <a:prstGeom prst="roundRect">
            <a:avLst>
              <a:gd name="adj" fmla="val 7848"/>
            </a:avLst>
          </a:prstGeom>
          <a:solidFill>
            <a:srgbClr val="FFA6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文本框 30"/>
          <p:cNvSpPr txBox="1"/>
          <p:nvPr/>
        </p:nvSpPr>
        <p:spPr>
          <a:xfrm>
            <a:off x="2900045" y="2500630"/>
            <a:ext cx="417671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ea typeface="宋体" panose="02010600030101010101" pitchFamily="2" charset="-122"/>
              </a:rPr>
              <a:t>          文兰轩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1663383" y="3075305"/>
            <a:ext cx="5989638" cy="423863"/>
          </a:xfrm>
          <a:prstGeom prst="roundRect">
            <a:avLst>
              <a:gd name="adj" fmla="val 7848"/>
            </a:avLst>
          </a:prstGeom>
          <a:solidFill>
            <a:srgbClr val="47D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文本框 33"/>
          <p:cNvSpPr txBox="1"/>
          <p:nvPr/>
        </p:nvSpPr>
        <p:spPr>
          <a:xfrm>
            <a:off x="2919095" y="3007043"/>
            <a:ext cx="4176713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ea typeface="宋体" panose="02010600030101010101" pitchFamily="2" charset="-122"/>
              </a:rPr>
              <a:t>        民国文献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1676083" y="3562668"/>
            <a:ext cx="5989638" cy="423863"/>
          </a:xfrm>
          <a:prstGeom prst="roundRect">
            <a:avLst>
              <a:gd name="adj" fmla="val 7848"/>
            </a:avLst>
          </a:prstGeom>
          <a:solidFill>
            <a:srgbClr val="FF58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文本框 36"/>
          <p:cNvSpPr txBox="1"/>
          <p:nvPr/>
        </p:nvSpPr>
        <p:spPr>
          <a:xfrm>
            <a:off x="3092133" y="3507105"/>
            <a:ext cx="4176712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ea typeface="宋体" panose="02010600030101010101" pitchFamily="2" charset="-122"/>
              </a:rPr>
              <a:t>       远志文库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1676083" y="4054793"/>
            <a:ext cx="5989638" cy="423863"/>
          </a:xfrm>
          <a:prstGeom prst="roundRect">
            <a:avLst>
              <a:gd name="adj" fmla="val 7848"/>
            </a:avLst>
          </a:prstGeom>
          <a:solidFill>
            <a:srgbClr val="A97D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文本框 39"/>
          <p:cNvSpPr txBox="1"/>
          <p:nvPr/>
        </p:nvSpPr>
        <p:spPr>
          <a:xfrm>
            <a:off x="3092133" y="3999230"/>
            <a:ext cx="4176712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ea typeface="宋体" panose="02010600030101010101" pitchFamily="2" charset="-122"/>
              </a:rPr>
              <a:t>       思源文库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1676083" y="4646930"/>
            <a:ext cx="5989638" cy="423863"/>
          </a:xfrm>
          <a:prstGeom prst="roundRect">
            <a:avLst>
              <a:gd name="adj" fmla="val 784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1676083" y="5137468"/>
            <a:ext cx="5989638" cy="423863"/>
          </a:xfrm>
          <a:prstGeom prst="roundRect">
            <a:avLst>
              <a:gd name="adj" fmla="val 784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文本框 30"/>
          <p:cNvSpPr txBox="1"/>
          <p:nvPr/>
        </p:nvSpPr>
        <p:spPr>
          <a:xfrm>
            <a:off x="3679508" y="5075555"/>
            <a:ext cx="4176712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ea typeface="宋体" panose="02010600030101010101" pitchFamily="2" charset="-122"/>
              </a:rPr>
              <a:t> 古籍书库</a:t>
            </a:r>
          </a:p>
        </p:txBody>
      </p:sp>
      <p:sp>
        <p:nvSpPr>
          <p:cNvPr id="21" name="文本框 30"/>
          <p:cNvSpPr txBox="1"/>
          <p:nvPr/>
        </p:nvSpPr>
        <p:spPr>
          <a:xfrm>
            <a:off x="2671445" y="4573905"/>
            <a:ext cx="4176713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514350" lvl="0" indent="-514350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黄耀燊教授赠书纪念室</a:t>
            </a:r>
            <a:endParaRPr lang="en-US" altLang="zh-CN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TextBox 13"/>
          <p:cNvSpPr txBox="1"/>
          <p:nvPr/>
        </p:nvSpPr>
        <p:spPr>
          <a:xfrm>
            <a:off x="2362200" y="1371600"/>
            <a:ext cx="5089525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24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sym typeface="汉仪娃娃篆简"/>
              </a:rPr>
              <a:t>“杏林典藏</a:t>
            </a:r>
            <a:r>
              <a:rPr lang="en-US" altLang="zh-CN" sz="24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sym typeface="汉仪娃娃篆简"/>
              </a:rPr>
              <a:t>——</a:t>
            </a:r>
            <a:r>
              <a:rPr lang="zh-CN" altLang="en-US" sz="2400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sym typeface="汉仪娃娃篆简"/>
              </a:rPr>
              <a:t>古籍特藏文献”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1676083" y="2030413"/>
            <a:ext cx="5989638" cy="423863"/>
          </a:xfrm>
          <a:prstGeom prst="roundRect">
            <a:avLst>
              <a:gd name="adj" fmla="val 7848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highlight>
                <a:srgbClr val="FF00FF"/>
              </a:highligh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91740" y="1983740"/>
            <a:ext cx="42138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kumimoji="1" lang="zh-CN" altLang="en-US" sz="2800" b="1" dirty="0">
                <a:latin typeface="+mn-lt"/>
                <a:ea typeface="宋体" panose="02010600030101010101" pitchFamily="2" charset="-122"/>
              </a:rPr>
              <a:t>抗疫文献馆</a:t>
            </a:r>
          </a:p>
        </p:txBody>
      </p:sp>
      <p:sp>
        <p:nvSpPr>
          <p:cNvPr id="23" name="圆角矩形 22"/>
          <p:cNvSpPr/>
          <p:nvPr/>
        </p:nvSpPr>
        <p:spPr>
          <a:xfrm>
            <a:off x="1664393" y="5644197"/>
            <a:ext cx="5989638" cy="423863"/>
          </a:xfrm>
          <a:prstGeom prst="roundRect">
            <a:avLst>
              <a:gd name="adj" fmla="val 784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algn="ctr" defTabSz="914400" rtl="0" eaLnBrk="1" latinLnBrk="0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1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rPr>
              <a:t>坤鼎阁</a:t>
            </a:r>
          </a:p>
        </p:txBody>
      </p:sp>
      <p:sp>
        <p:nvSpPr>
          <p:cNvPr id="25" name="圆角矩形 24"/>
          <p:cNvSpPr/>
          <p:nvPr/>
        </p:nvSpPr>
        <p:spPr>
          <a:xfrm>
            <a:off x="1676083" y="6159817"/>
            <a:ext cx="5989638" cy="423863"/>
          </a:xfrm>
          <a:prstGeom prst="roundRect">
            <a:avLst>
              <a:gd name="adj" fmla="val 784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rPr>
              <a:t>桂枝苑 经方阁</a:t>
            </a:r>
            <a:endParaRPr kumimoji="1" lang="zh-CN" alt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bldLvl="0" animBg="1"/>
      <p:bldP spid="11" grpId="0"/>
      <p:bldP spid="12" grpId="0" bldLvl="0" animBg="1"/>
      <p:bldP spid="13" grpId="0"/>
      <p:bldP spid="14" grpId="0" bldLvl="0" animBg="1"/>
      <p:bldP spid="15" grpId="0"/>
      <p:bldP spid="16" grpId="0" bldLvl="0" animBg="1"/>
      <p:bldP spid="17" grpId="0"/>
      <p:bldP spid="18" grpId="0" bldLvl="0" animBg="1"/>
      <p:bldP spid="19" grpId="0" bldLvl="0" animBg="1"/>
      <p:bldP spid="20" grpId="0"/>
      <p:bldP spid="21" grpId="0"/>
      <p:bldP spid="22" grpId="0"/>
      <p:bldP spid="3" grpId="0" bldLvl="0" animBg="1"/>
      <p:bldP spid="23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Box 13"/>
          <p:cNvSpPr txBox="1"/>
          <p:nvPr/>
        </p:nvSpPr>
        <p:spPr>
          <a:xfrm>
            <a:off x="965200" y="990600"/>
            <a:ext cx="1854200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馆藏资源</a:t>
            </a:r>
          </a:p>
        </p:txBody>
      </p:sp>
      <p:sp>
        <p:nvSpPr>
          <p:cNvPr id="8" name="任意多边形 7"/>
          <p:cNvSpPr/>
          <p:nvPr/>
        </p:nvSpPr>
        <p:spPr>
          <a:xfrm flipH="1">
            <a:off x="5943600" y="3179763"/>
            <a:ext cx="1255713" cy="2381250"/>
          </a:xfrm>
          <a:custGeom>
            <a:avLst/>
            <a:gdLst>
              <a:gd name="connsiteX0" fmla="*/ 0 w 885371"/>
              <a:gd name="connsiteY0" fmla="*/ 0 h 1422400"/>
              <a:gd name="connsiteX1" fmla="*/ 885371 w 885371"/>
              <a:gd name="connsiteY1" fmla="*/ 203200 h 1422400"/>
              <a:gd name="connsiteX2" fmla="*/ 885371 w 885371"/>
              <a:gd name="connsiteY2" fmla="*/ 1219200 h 1422400"/>
              <a:gd name="connsiteX3" fmla="*/ 14514 w 885371"/>
              <a:gd name="connsiteY3" fmla="*/ 1422400 h 1422400"/>
              <a:gd name="connsiteX4" fmla="*/ 0 w 885371"/>
              <a:gd name="connsiteY4" fmla="*/ 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371" h="1422400">
                <a:moveTo>
                  <a:pt x="0" y="0"/>
                </a:moveTo>
                <a:lnTo>
                  <a:pt x="885371" y="203200"/>
                </a:lnTo>
                <a:lnTo>
                  <a:pt x="885371" y="1219200"/>
                </a:lnTo>
                <a:lnTo>
                  <a:pt x="14514" y="1422400"/>
                </a:lnTo>
                <a:lnTo>
                  <a:pt x="0" y="0"/>
                </a:lnTo>
                <a:close/>
              </a:path>
            </a:pathLst>
          </a:custGeom>
          <a:solidFill>
            <a:srgbClr val="99CC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生物医药类图书</a:t>
            </a: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18</a:t>
            </a: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万种</a:t>
            </a: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94</a:t>
            </a: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万余册</a:t>
            </a:r>
          </a:p>
        </p:txBody>
      </p:sp>
      <p:sp>
        <p:nvSpPr>
          <p:cNvPr id="14" name="任意多边形 13"/>
          <p:cNvSpPr/>
          <p:nvPr/>
        </p:nvSpPr>
        <p:spPr>
          <a:xfrm flipH="1">
            <a:off x="4518025" y="3246438"/>
            <a:ext cx="1273175" cy="2219325"/>
          </a:xfrm>
          <a:custGeom>
            <a:avLst/>
            <a:gdLst>
              <a:gd name="connsiteX0" fmla="*/ 0 w 885371"/>
              <a:gd name="connsiteY0" fmla="*/ 0 h 1422400"/>
              <a:gd name="connsiteX1" fmla="*/ 885371 w 885371"/>
              <a:gd name="connsiteY1" fmla="*/ 203200 h 1422400"/>
              <a:gd name="connsiteX2" fmla="*/ 885371 w 885371"/>
              <a:gd name="connsiteY2" fmla="*/ 1219200 h 1422400"/>
              <a:gd name="connsiteX3" fmla="*/ 14514 w 885371"/>
              <a:gd name="connsiteY3" fmla="*/ 1422400 h 1422400"/>
              <a:gd name="connsiteX4" fmla="*/ 0 w 885371"/>
              <a:gd name="connsiteY4" fmla="*/ 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371" h="1422400">
                <a:moveTo>
                  <a:pt x="0" y="0"/>
                </a:moveTo>
                <a:lnTo>
                  <a:pt x="885371" y="203200"/>
                </a:lnTo>
                <a:lnTo>
                  <a:pt x="885371" y="1219200"/>
                </a:lnTo>
                <a:lnTo>
                  <a:pt x="14514" y="1422400"/>
                </a:lnTo>
                <a:lnTo>
                  <a:pt x="0" y="0"/>
                </a:lnTo>
                <a:close/>
              </a:path>
            </a:pathLst>
          </a:custGeom>
          <a:solidFill>
            <a:srgbClr val="99CC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中外文期刊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1003</a:t>
            </a: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种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1908</a:t>
            </a: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份</a:t>
            </a:r>
          </a:p>
        </p:txBody>
      </p:sp>
      <p:sp>
        <p:nvSpPr>
          <p:cNvPr id="15" name="任意多边形 14"/>
          <p:cNvSpPr/>
          <p:nvPr/>
        </p:nvSpPr>
        <p:spPr>
          <a:xfrm flipH="1">
            <a:off x="3124200" y="3398838"/>
            <a:ext cx="1241425" cy="2066925"/>
          </a:xfrm>
          <a:custGeom>
            <a:avLst/>
            <a:gdLst>
              <a:gd name="connsiteX0" fmla="*/ 0 w 885371"/>
              <a:gd name="connsiteY0" fmla="*/ 0 h 1422400"/>
              <a:gd name="connsiteX1" fmla="*/ 885371 w 885371"/>
              <a:gd name="connsiteY1" fmla="*/ 203200 h 1422400"/>
              <a:gd name="connsiteX2" fmla="*/ 885371 w 885371"/>
              <a:gd name="connsiteY2" fmla="*/ 1219200 h 1422400"/>
              <a:gd name="connsiteX3" fmla="*/ 14514 w 885371"/>
              <a:gd name="connsiteY3" fmla="*/ 1422400 h 1422400"/>
              <a:gd name="connsiteX4" fmla="*/ 0 w 885371"/>
              <a:gd name="connsiteY4" fmla="*/ 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371" h="1422400">
                <a:moveTo>
                  <a:pt x="0" y="0"/>
                </a:moveTo>
                <a:lnTo>
                  <a:pt x="885371" y="203200"/>
                </a:lnTo>
                <a:lnTo>
                  <a:pt x="885371" y="1219200"/>
                </a:lnTo>
                <a:lnTo>
                  <a:pt x="14514" y="1422400"/>
                </a:lnTo>
                <a:lnTo>
                  <a:pt x="0" y="0"/>
                </a:lnTo>
                <a:close/>
              </a:path>
            </a:pathLst>
          </a:custGeom>
          <a:solidFill>
            <a:srgbClr val="99CC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图书总量</a:t>
            </a: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183</a:t>
            </a: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万</a:t>
            </a:r>
            <a:r>
              <a:rPr kumimoji="1"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余</a:t>
            </a: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册</a:t>
            </a:r>
          </a:p>
        </p:txBody>
      </p:sp>
      <p:sp>
        <p:nvSpPr>
          <p:cNvPr id="16" name="任意多边形 15"/>
          <p:cNvSpPr/>
          <p:nvPr/>
        </p:nvSpPr>
        <p:spPr>
          <a:xfrm flipH="1">
            <a:off x="7315200" y="3151188"/>
            <a:ext cx="1295400" cy="2476500"/>
          </a:xfrm>
          <a:custGeom>
            <a:avLst/>
            <a:gdLst>
              <a:gd name="connsiteX0" fmla="*/ 0 w 885371"/>
              <a:gd name="connsiteY0" fmla="*/ 0 h 1422400"/>
              <a:gd name="connsiteX1" fmla="*/ 885371 w 885371"/>
              <a:gd name="connsiteY1" fmla="*/ 203200 h 1422400"/>
              <a:gd name="connsiteX2" fmla="*/ 885371 w 885371"/>
              <a:gd name="connsiteY2" fmla="*/ 1219200 h 1422400"/>
              <a:gd name="connsiteX3" fmla="*/ 14514 w 885371"/>
              <a:gd name="connsiteY3" fmla="*/ 1422400 h 1422400"/>
              <a:gd name="connsiteX4" fmla="*/ 0 w 885371"/>
              <a:gd name="connsiteY4" fmla="*/ 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371" h="1422400">
                <a:moveTo>
                  <a:pt x="0" y="0"/>
                </a:moveTo>
                <a:lnTo>
                  <a:pt x="885371" y="203200"/>
                </a:lnTo>
                <a:lnTo>
                  <a:pt x="885371" y="1219200"/>
                </a:lnTo>
                <a:lnTo>
                  <a:pt x="14514" y="1422400"/>
                </a:lnTo>
                <a:lnTo>
                  <a:pt x="0" y="0"/>
                </a:lnTo>
                <a:close/>
              </a:path>
            </a:pathLst>
          </a:cu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医药卫生类期刊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544</a:t>
            </a: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种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cxnSp>
        <p:nvCxnSpPr>
          <p:cNvPr id="17" name="直接连接符 16"/>
          <p:cNvCxnSpPr/>
          <p:nvPr/>
        </p:nvCxnSpPr>
        <p:spPr>
          <a:xfrm flipV="1">
            <a:off x="3175000" y="2971800"/>
            <a:ext cx="5576888" cy="360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3175000" y="5427663"/>
            <a:ext cx="5576888" cy="400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752600" y="2357438"/>
            <a:ext cx="14160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 panose="020B0606020202030204" pitchFamily="34" charset="0"/>
                <a:ea typeface="微软雅黑" panose="020B0503020204020204" pitchFamily="34" charset="-122"/>
                <a:cs typeface="+mn-ea"/>
                <a:sym typeface="+mn-lt"/>
              </a:rPr>
              <a:t>纸质资源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151" y="3288563"/>
            <a:ext cx="2727249" cy="2045437"/>
          </a:xfrm>
          <a:prstGeom prst="roundRect">
            <a:avLst/>
          </a:prstGeom>
        </p:spPr>
      </p:pic>
      <p:sp>
        <p:nvSpPr>
          <p:cNvPr id="12300" name="灯片编号占位符 3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7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animBg="1"/>
      <p:bldP spid="14" grpId="0" animBg="1"/>
      <p:bldP spid="15" grpId="0" bldLvl="0" animBg="1"/>
      <p:bldP spid="16" grpId="0" animBg="1"/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6019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70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114800" y="1545590"/>
            <a:ext cx="2697480" cy="424180"/>
          </a:xfrm>
          <a:prstGeom prst="roundRect">
            <a:avLst>
              <a:gd name="adj" fmla="val 7848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auto">
              <a:buClrTx/>
              <a:buSzTx/>
              <a:buFontTx/>
              <a:defRPr/>
            </a:pPr>
            <a:endParaRPr kumimoji="1" lang="zh-CN" altLang="en-US" sz="1800">
              <a:ln>
                <a:noFill/>
              </a:ln>
              <a:effectLst/>
              <a:highlight>
                <a:srgbClr val="FF00FF"/>
              </a:highlight>
              <a:uLnTx/>
              <a:uFillTx/>
              <a:sym typeface="+mn-ea"/>
            </a:endParaRPr>
          </a:p>
        </p:txBody>
      </p:sp>
      <p:sp>
        <p:nvSpPr>
          <p:cNvPr id="5" name="文本框 30"/>
          <p:cNvSpPr txBox="1"/>
          <p:nvPr/>
        </p:nvSpPr>
        <p:spPr>
          <a:xfrm>
            <a:off x="4267200" y="1447800"/>
            <a:ext cx="24491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ea typeface="宋体" panose="02010600030101010101" pitchFamily="2" charset="-122"/>
              </a:rPr>
              <a:t>抗疫文献馆</a:t>
            </a: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3190875"/>
            <a:ext cx="3030538" cy="3209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圆角矩形 6"/>
          <p:cNvSpPr/>
          <p:nvPr/>
        </p:nvSpPr>
        <p:spPr bwMode="auto">
          <a:xfrm>
            <a:off x="2673350" y="2336800"/>
            <a:ext cx="6014085" cy="279717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8" name="内容占位符 2"/>
          <p:cNvSpPr/>
          <p:nvPr/>
        </p:nvSpPr>
        <p:spPr>
          <a:xfrm>
            <a:off x="2743200" y="2743200"/>
            <a:ext cx="5943600" cy="1524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lnSpc>
                <a:spcPts val="4200"/>
              </a:lnSpc>
              <a:buNone/>
            </a:pPr>
            <a:endParaRPr lang="zh-CN" altLang="en-US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23845" y="2895600"/>
            <a:ext cx="58635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</a:t>
            </a:r>
            <a:r>
              <a:rPr lang="zh-CN" altLang="en-US">
                <a:ea typeface="宋体" panose="02010600030101010101" pitchFamily="2" charset="-122"/>
              </a:rPr>
              <a:t>全国</a:t>
            </a:r>
            <a:r>
              <a:rPr lang="zh-CN" altLang="en-US"/>
              <a:t>首家抗疫文献馆，该馆又名“星玉阁”，意寓中医文化对人类的贡献如星光灿烂，似玉石永恒，共收藏了数万份文献资料及实物藏品。钟南山院士为该馆题写馆名“抗疫文献馆”，中央文史馆馆员、国医大师张大宁题词“传承精华，守正创新”赠与抗疫文献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  <p:bldP spid="7" grpId="0" bldLvl="0" animBg="1"/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9091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71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886200" y="1135063"/>
            <a:ext cx="2057400" cy="423863"/>
          </a:xfrm>
          <a:prstGeom prst="roundRect">
            <a:avLst>
              <a:gd name="adj" fmla="val 7848"/>
            </a:avLst>
          </a:prstGeom>
          <a:solidFill>
            <a:srgbClr val="47D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文本框 33"/>
          <p:cNvSpPr txBox="1"/>
          <p:nvPr/>
        </p:nvSpPr>
        <p:spPr>
          <a:xfrm>
            <a:off x="3886200" y="1066800"/>
            <a:ext cx="2057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ea typeface="宋体" panose="02010600030101010101" pitchFamily="2" charset="-122"/>
              </a:rPr>
              <a:t>抗疫文献馆</a:t>
            </a:r>
          </a:p>
        </p:txBody>
      </p:sp>
      <p:pic>
        <p:nvPicPr>
          <p:cNvPr id="9" name="Picture 2" descr="C:\Users\Administrator\Desktop\微信图片_20220901145253.jpg微信图片_2022090114525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828800"/>
            <a:ext cx="6451156" cy="4632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6019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72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962400" y="1255713"/>
            <a:ext cx="1866900" cy="423863"/>
          </a:xfrm>
          <a:prstGeom prst="roundRect">
            <a:avLst>
              <a:gd name="adj" fmla="val 7848"/>
            </a:avLst>
          </a:prstGeom>
          <a:solidFill>
            <a:srgbClr val="FFA6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文本框 30"/>
          <p:cNvSpPr txBox="1"/>
          <p:nvPr/>
        </p:nvSpPr>
        <p:spPr>
          <a:xfrm>
            <a:off x="3962400" y="1219200"/>
            <a:ext cx="18669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ea typeface="宋体" panose="02010600030101010101" pitchFamily="2" charset="-122"/>
              </a:rPr>
              <a:t>文兰轩</a:t>
            </a: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3190875"/>
            <a:ext cx="3030538" cy="3209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圆角矩形 6"/>
          <p:cNvSpPr/>
          <p:nvPr/>
        </p:nvSpPr>
        <p:spPr bwMode="auto">
          <a:xfrm>
            <a:off x="2573338" y="2217738"/>
            <a:ext cx="6113463" cy="2743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8" name="内容占位符 2"/>
          <p:cNvSpPr/>
          <p:nvPr/>
        </p:nvSpPr>
        <p:spPr>
          <a:xfrm>
            <a:off x="2743200" y="2743200"/>
            <a:ext cx="5943600" cy="1524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lnSpc>
                <a:spcPts val="4200"/>
              </a:lnSpc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    我校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50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周年校庆期间，海外校友张绍彬先生捐建文兰轩，室名取张先生父亲名中“文”字，与母亲名中“兰”字。配合“文兰轩”室名，该室主要收藏大型画册或装帧精美之书。环境清雅，书香宜人，给读者带来文化与艺术的双重享受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  <p:bldP spid="7" grpId="0" bldLvl="0" animBg="1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7043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73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962400" y="1255713"/>
            <a:ext cx="1866900" cy="423863"/>
          </a:xfrm>
          <a:prstGeom prst="roundRect">
            <a:avLst>
              <a:gd name="adj" fmla="val 7848"/>
            </a:avLst>
          </a:prstGeom>
          <a:solidFill>
            <a:srgbClr val="FFA6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文本框 30"/>
          <p:cNvSpPr txBox="1"/>
          <p:nvPr/>
        </p:nvSpPr>
        <p:spPr>
          <a:xfrm>
            <a:off x="3962400" y="1219200"/>
            <a:ext cx="18669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ea typeface="宋体" panose="02010600030101010101" pitchFamily="2" charset="-122"/>
              </a:rPr>
              <a:t>文兰轩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t="11581" b="4192"/>
          <a:stretch>
            <a:fillRect/>
          </a:stretch>
        </p:blipFill>
        <p:spPr bwMode="auto">
          <a:xfrm>
            <a:off x="434241" y="1828800"/>
            <a:ext cx="8328759" cy="4766883"/>
          </a:xfrm>
          <a:prstGeom prst="round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8067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74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886200" y="1135063"/>
            <a:ext cx="2057400" cy="423863"/>
          </a:xfrm>
          <a:prstGeom prst="roundRect">
            <a:avLst>
              <a:gd name="adj" fmla="val 7848"/>
            </a:avLst>
          </a:prstGeom>
          <a:solidFill>
            <a:srgbClr val="47D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文本框 33"/>
          <p:cNvSpPr txBox="1"/>
          <p:nvPr/>
        </p:nvSpPr>
        <p:spPr>
          <a:xfrm>
            <a:off x="3886200" y="1066800"/>
            <a:ext cx="2057400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ea typeface="宋体" panose="02010600030101010101" pitchFamily="2" charset="-122"/>
              </a:rPr>
              <a:t>民国文献</a:t>
            </a: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3190875"/>
            <a:ext cx="3030538" cy="3209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圆角矩形 6"/>
          <p:cNvSpPr/>
          <p:nvPr/>
        </p:nvSpPr>
        <p:spPr bwMode="auto">
          <a:xfrm>
            <a:off x="2573338" y="2217738"/>
            <a:ext cx="6113463" cy="288766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8" name="内容占位符 2"/>
          <p:cNvSpPr/>
          <p:nvPr/>
        </p:nvSpPr>
        <p:spPr>
          <a:xfrm>
            <a:off x="2743200" y="2298700"/>
            <a:ext cx="5943600" cy="2578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lnSpc>
                <a:spcPts val="4200"/>
              </a:lnSpc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    主要收藏民国时期、新中国成立初期、文革</a:t>
            </a:r>
          </a:p>
          <a:p>
            <a:pPr marL="0" lvl="0" indent="0">
              <a:lnSpc>
                <a:spcPts val="4200"/>
              </a:lnSpc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时期出版的书刊，各种内部发行文献，以及照片、</a:t>
            </a:r>
          </a:p>
          <a:p>
            <a:pPr marL="0" lvl="0" indent="0">
              <a:lnSpc>
                <a:spcPts val="4200"/>
              </a:lnSpc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图片、唱片等非书资料，共有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5000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余册。这些书</a:t>
            </a:r>
          </a:p>
          <a:p>
            <a:pPr marL="0" lvl="0" indent="0">
              <a:lnSpc>
                <a:spcPts val="4200"/>
              </a:lnSpc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刊资料不仅具有较强的文献价值，也具有较高的文</a:t>
            </a:r>
          </a:p>
          <a:p>
            <a:pPr marL="0" lvl="0" indent="0">
              <a:lnSpc>
                <a:spcPts val="4200"/>
              </a:lnSpc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物价值。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9091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75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886200" y="1135063"/>
            <a:ext cx="2057400" cy="423863"/>
          </a:xfrm>
          <a:prstGeom prst="roundRect">
            <a:avLst>
              <a:gd name="adj" fmla="val 7848"/>
            </a:avLst>
          </a:prstGeom>
          <a:solidFill>
            <a:srgbClr val="47D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文本框 33"/>
          <p:cNvSpPr txBox="1"/>
          <p:nvPr/>
        </p:nvSpPr>
        <p:spPr>
          <a:xfrm>
            <a:off x="3886200" y="1066800"/>
            <a:ext cx="2057400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ea typeface="宋体" panose="02010600030101010101" pitchFamily="2" charset="-122"/>
              </a:rPr>
              <a:t>民国文献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E7E720E-B007-46EF-A96A-0121948B30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27514"/>
            <a:ext cx="6705273" cy="5026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0115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76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pic>
        <p:nvPicPr>
          <p:cNvPr id="4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3190875"/>
            <a:ext cx="3030538" cy="3209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圆角矩形 4"/>
          <p:cNvSpPr/>
          <p:nvPr/>
        </p:nvSpPr>
        <p:spPr bwMode="auto">
          <a:xfrm>
            <a:off x="2573338" y="2217738"/>
            <a:ext cx="6113463" cy="288766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内容占位符 2"/>
          <p:cNvSpPr/>
          <p:nvPr/>
        </p:nvSpPr>
        <p:spPr>
          <a:xfrm>
            <a:off x="2743200" y="2298700"/>
            <a:ext cx="5943600" cy="2578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lnSpc>
                <a:spcPts val="4200"/>
              </a:lnSpc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    远志文库收藏</a:t>
            </a:r>
            <a:r>
              <a:rPr lang="zh-CN" altLang="en-US" sz="2000" b="1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我校的学术成果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。远志是中药</a:t>
            </a:r>
          </a:p>
          <a:p>
            <a:pPr marL="0" lvl="0" indent="0">
              <a:lnSpc>
                <a:spcPts val="4200"/>
              </a:lnSpc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名，崇德远志是我校的大学精神。凡教师与校友</a:t>
            </a:r>
          </a:p>
          <a:p>
            <a:pPr marL="0" lvl="0" indent="0">
              <a:lnSpc>
                <a:spcPts val="4200"/>
              </a:lnSpc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个人著作、论著手稿、教案、笔记、照片、信件、</a:t>
            </a:r>
          </a:p>
          <a:p>
            <a:pPr marL="0" lvl="0" indent="0">
              <a:lnSpc>
                <a:spcPts val="4200"/>
              </a:lnSpc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会议通知、证书证章等反映学术成就与学术经历之</a:t>
            </a:r>
          </a:p>
          <a:p>
            <a:pPr marL="0" lvl="0" indent="0">
              <a:lnSpc>
                <a:spcPts val="4200"/>
              </a:lnSpc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实物，均属远志文库收藏范围。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4114800" y="1198563"/>
            <a:ext cx="2209800" cy="423863"/>
          </a:xfrm>
          <a:prstGeom prst="roundRect">
            <a:avLst>
              <a:gd name="adj" fmla="val 7848"/>
            </a:avLst>
          </a:prstGeom>
          <a:solidFill>
            <a:srgbClr val="FF58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文本框 36"/>
          <p:cNvSpPr txBox="1"/>
          <p:nvPr/>
        </p:nvSpPr>
        <p:spPr>
          <a:xfrm>
            <a:off x="4005263" y="1143000"/>
            <a:ext cx="2319337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ea typeface="宋体" panose="02010600030101010101" pitchFamily="2" charset="-122"/>
              </a:rPr>
              <a:t>远志文库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1139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77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289050"/>
            <a:ext cx="8005763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63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78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886200" y="1133475"/>
            <a:ext cx="2057400" cy="423863"/>
          </a:xfrm>
          <a:prstGeom prst="roundRect">
            <a:avLst>
              <a:gd name="adj" fmla="val 7848"/>
            </a:avLst>
          </a:prstGeom>
          <a:solidFill>
            <a:srgbClr val="A97D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文本框 39"/>
          <p:cNvSpPr txBox="1"/>
          <p:nvPr/>
        </p:nvSpPr>
        <p:spPr>
          <a:xfrm>
            <a:off x="4100513" y="1077913"/>
            <a:ext cx="2071687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ea typeface="宋体" panose="02010600030101010101" pitchFamily="2" charset="-122"/>
              </a:rPr>
              <a:t>思源文库</a:t>
            </a:r>
          </a:p>
        </p:txBody>
      </p:sp>
      <p:sp>
        <p:nvSpPr>
          <p:cNvPr id="7" name="内容占位符 2"/>
          <p:cNvSpPr/>
          <p:nvPr/>
        </p:nvSpPr>
        <p:spPr>
          <a:xfrm>
            <a:off x="2438400" y="2362200"/>
            <a:ext cx="5257800" cy="32639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lnSpc>
                <a:spcPts val="4200"/>
              </a:lnSpc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    多年来，本校教师、校友、社会各界热心人士，情系教育，慷慨捐书。为表彰赠书者的公益精神，我馆特设专室庋藏，“饮水流芳，思源如是”，命名为“思源文库”。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0" indent="0">
              <a:lnSpc>
                <a:spcPts val="4200"/>
              </a:lnSpc>
              <a:buNone/>
            </a:pP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图书馆热情欢迎并诚恳征求本校师生、校友和社会贤达捐赠文献，嘉惠学林，泽被后学。所惠文献均将永续保存，充分利用。</a:t>
            </a:r>
          </a:p>
        </p:txBody>
      </p:sp>
      <p:sp>
        <p:nvSpPr>
          <p:cNvPr id="8" name="云形标注 7"/>
          <p:cNvSpPr/>
          <p:nvPr/>
        </p:nvSpPr>
        <p:spPr bwMode="auto">
          <a:xfrm>
            <a:off x="1600200" y="1676400"/>
            <a:ext cx="6553200" cy="5105400"/>
          </a:xfrm>
          <a:prstGeom prst="cloudCallout">
            <a:avLst>
              <a:gd name="adj1" fmla="val -63627"/>
              <a:gd name="adj2" fmla="val 45799"/>
            </a:avLst>
          </a:prstGeom>
          <a:noFill/>
          <a:ln w="22225" cap="flat" cmpd="sng" algn="ctr">
            <a:solidFill>
              <a:srgbClr val="FFCA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              </a:t>
            </a:r>
            <a:endParaRPr kumimoji="1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 Black" panose="020B0A040201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 Black" panose="020B0A040201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br>
            <a:endParaRPr kumimoji="1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3187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79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pic>
        <p:nvPicPr>
          <p:cNvPr id="5" name="Picture 1" descr="C:\Users\Administrator\Desktop\微信图片_20220901152123.jpg微信图片_202209011521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506220"/>
            <a:ext cx="8138795" cy="45808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 descr="T1JTfrFQVaXXXXXXXX_!!0-item_pic.jpg_210x210.jpg"/>
          <p:cNvPicPr>
            <a:picLocks noChangeAspect="1"/>
          </p:cNvPicPr>
          <p:nvPr/>
        </p:nvPicPr>
        <p:blipFill>
          <a:blip r:embed="rId4"/>
          <a:srcRect l="10025" t="4979" r="8221" b="7466"/>
          <a:stretch>
            <a:fillRect/>
          </a:stretch>
        </p:blipFill>
        <p:spPr>
          <a:xfrm>
            <a:off x="0" y="3200400"/>
            <a:ext cx="2071688" cy="1822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Oval 113"/>
          <p:cNvSpPr/>
          <p:nvPr/>
        </p:nvSpPr>
        <p:spPr>
          <a:xfrm>
            <a:off x="2846388" y="4298950"/>
            <a:ext cx="473075" cy="471488"/>
          </a:xfrm>
          <a:prstGeom prst="ellipse">
            <a:avLst/>
          </a:prstGeom>
          <a:solidFill>
            <a:schemeClr val="accent3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8" name="Freeform 61"/>
          <p:cNvSpPr>
            <a:spLocks noEditPoints="1"/>
          </p:cNvSpPr>
          <p:nvPr/>
        </p:nvSpPr>
        <p:spPr bwMode="auto">
          <a:xfrm>
            <a:off x="2941638" y="3692525"/>
            <a:ext cx="268288" cy="142875"/>
          </a:xfrm>
          <a:custGeom>
            <a:avLst/>
            <a:gdLst/>
            <a:ahLst/>
            <a:cxnLst>
              <a:cxn ang="0">
                <a:pos x="53" y="39"/>
              </a:cxn>
              <a:cxn ang="0">
                <a:pos x="40" y="34"/>
              </a:cxn>
              <a:cxn ang="0">
                <a:pos x="32" y="34"/>
              </a:cxn>
              <a:cxn ang="0">
                <a:pos x="19" y="39"/>
              </a:cxn>
              <a:cxn ang="0">
                <a:pos x="0" y="20"/>
              </a:cxn>
              <a:cxn ang="0">
                <a:pos x="19" y="0"/>
              </a:cxn>
              <a:cxn ang="0">
                <a:pos x="53" y="0"/>
              </a:cxn>
              <a:cxn ang="0">
                <a:pos x="73" y="20"/>
              </a:cxn>
              <a:cxn ang="0">
                <a:pos x="53" y="39"/>
              </a:cxn>
              <a:cxn ang="0">
                <a:pos x="31" y="17"/>
              </a:cxn>
              <a:cxn ang="0">
                <a:pos x="30" y="16"/>
              </a:cxn>
              <a:cxn ang="0">
                <a:pos x="23" y="16"/>
              </a:cxn>
              <a:cxn ang="0">
                <a:pos x="23" y="9"/>
              </a:cxn>
              <a:cxn ang="0">
                <a:pos x="22" y="7"/>
              </a:cxn>
              <a:cxn ang="0">
                <a:pos x="17" y="7"/>
              </a:cxn>
              <a:cxn ang="0">
                <a:pos x="16" y="9"/>
              </a:cxn>
              <a:cxn ang="0">
                <a:pos x="16" y="16"/>
              </a:cxn>
              <a:cxn ang="0">
                <a:pos x="8" y="16"/>
              </a:cxn>
              <a:cxn ang="0">
                <a:pos x="7" y="17"/>
              </a:cxn>
              <a:cxn ang="0">
                <a:pos x="7" y="22"/>
              </a:cxn>
              <a:cxn ang="0">
                <a:pos x="8" y="23"/>
              </a:cxn>
              <a:cxn ang="0">
                <a:pos x="16" y="23"/>
              </a:cxn>
              <a:cxn ang="0">
                <a:pos x="16" y="30"/>
              </a:cxn>
              <a:cxn ang="0">
                <a:pos x="17" y="32"/>
              </a:cxn>
              <a:cxn ang="0">
                <a:pos x="22" y="32"/>
              </a:cxn>
              <a:cxn ang="0">
                <a:pos x="23" y="30"/>
              </a:cxn>
              <a:cxn ang="0">
                <a:pos x="23" y="23"/>
              </a:cxn>
              <a:cxn ang="0">
                <a:pos x="30" y="23"/>
              </a:cxn>
              <a:cxn ang="0">
                <a:pos x="31" y="22"/>
              </a:cxn>
              <a:cxn ang="0">
                <a:pos x="31" y="17"/>
              </a:cxn>
              <a:cxn ang="0">
                <a:pos x="48" y="20"/>
              </a:cxn>
              <a:cxn ang="0">
                <a:pos x="43" y="24"/>
              </a:cxn>
              <a:cxn ang="0">
                <a:pos x="48" y="29"/>
              </a:cxn>
              <a:cxn ang="0">
                <a:pos x="53" y="24"/>
              </a:cxn>
              <a:cxn ang="0">
                <a:pos x="48" y="20"/>
              </a:cxn>
              <a:cxn ang="0">
                <a:pos x="58" y="10"/>
              </a:cxn>
              <a:cxn ang="0">
                <a:pos x="53" y="15"/>
              </a:cxn>
              <a:cxn ang="0">
                <a:pos x="58" y="20"/>
              </a:cxn>
              <a:cxn ang="0">
                <a:pos x="63" y="15"/>
              </a:cxn>
              <a:cxn ang="0">
                <a:pos x="58" y="10"/>
              </a:cxn>
            </a:cxnLst>
            <a:rect l="0" t="0" r="r" b="b"/>
            <a:pathLst>
              <a:path w="73" h="39">
                <a:moveTo>
                  <a:pt x="53" y="39"/>
                </a:moveTo>
                <a:cubicBezTo>
                  <a:pt x="48" y="39"/>
                  <a:pt x="44" y="37"/>
                  <a:pt x="40" y="34"/>
                </a:cubicBezTo>
                <a:cubicBezTo>
                  <a:pt x="32" y="34"/>
                  <a:pt x="32" y="34"/>
                  <a:pt x="32" y="34"/>
                </a:cubicBezTo>
                <a:cubicBezTo>
                  <a:pt x="29" y="37"/>
                  <a:pt x="24" y="39"/>
                  <a:pt x="19" y="39"/>
                </a:cubicBezTo>
                <a:cubicBezTo>
                  <a:pt x="8" y="39"/>
                  <a:pt x="0" y="30"/>
                  <a:pt x="0" y="20"/>
                </a:cubicBezTo>
                <a:cubicBezTo>
                  <a:pt x="0" y="9"/>
                  <a:pt x="8" y="0"/>
                  <a:pt x="19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64" y="0"/>
                  <a:pt x="73" y="9"/>
                  <a:pt x="73" y="20"/>
                </a:cubicBezTo>
                <a:cubicBezTo>
                  <a:pt x="73" y="30"/>
                  <a:pt x="64" y="39"/>
                  <a:pt x="53" y="39"/>
                </a:cubicBezTo>
                <a:close/>
                <a:moveTo>
                  <a:pt x="31" y="17"/>
                </a:moveTo>
                <a:cubicBezTo>
                  <a:pt x="31" y="16"/>
                  <a:pt x="31" y="16"/>
                  <a:pt x="30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9"/>
                  <a:pt x="23" y="9"/>
                  <a:pt x="23" y="9"/>
                </a:cubicBezTo>
                <a:cubicBezTo>
                  <a:pt x="23" y="8"/>
                  <a:pt x="22" y="7"/>
                  <a:pt x="22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6" y="7"/>
                  <a:pt x="16" y="8"/>
                  <a:pt x="16" y="9"/>
                </a:cubicBezTo>
                <a:cubicBezTo>
                  <a:pt x="16" y="16"/>
                  <a:pt x="16" y="16"/>
                  <a:pt x="16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7" y="16"/>
                  <a:pt x="7" y="17"/>
                </a:cubicBezTo>
                <a:cubicBezTo>
                  <a:pt x="7" y="22"/>
                  <a:pt x="7" y="22"/>
                  <a:pt x="7" y="22"/>
                </a:cubicBezTo>
                <a:cubicBezTo>
                  <a:pt x="7" y="23"/>
                  <a:pt x="8" y="23"/>
                  <a:pt x="8" y="23"/>
                </a:cubicBezTo>
                <a:cubicBezTo>
                  <a:pt x="16" y="23"/>
                  <a:pt x="16" y="23"/>
                  <a:pt x="16" y="23"/>
                </a:cubicBezTo>
                <a:cubicBezTo>
                  <a:pt x="16" y="30"/>
                  <a:pt x="16" y="30"/>
                  <a:pt x="16" y="30"/>
                </a:cubicBezTo>
                <a:cubicBezTo>
                  <a:pt x="16" y="31"/>
                  <a:pt x="16" y="32"/>
                  <a:pt x="17" y="32"/>
                </a:cubicBezTo>
                <a:cubicBezTo>
                  <a:pt x="22" y="32"/>
                  <a:pt x="22" y="32"/>
                  <a:pt x="22" y="32"/>
                </a:cubicBezTo>
                <a:cubicBezTo>
                  <a:pt x="22" y="32"/>
                  <a:pt x="23" y="31"/>
                  <a:pt x="23" y="30"/>
                </a:cubicBezTo>
                <a:cubicBezTo>
                  <a:pt x="23" y="23"/>
                  <a:pt x="23" y="23"/>
                  <a:pt x="23" y="23"/>
                </a:cubicBezTo>
                <a:cubicBezTo>
                  <a:pt x="30" y="23"/>
                  <a:pt x="30" y="23"/>
                  <a:pt x="30" y="23"/>
                </a:cubicBezTo>
                <a:cubicBezTo>
                  <a:pt x="31" y="23"/>
                  <a:pt x="31" y="23"/>
                  <a:pt x="31" y="22"/>
                </a:cubicBezTo>
                <a:lnTo>
                  <a:pt x="31" y="17"/>
                </a:lnTo>
                <a:close/>
                <a:moveTo>
                  <a:pt x="48" y="20"/>
                </a:moveTo>
                <a:cubicBezTo>
                  <a:pt x="46" y="20"/>
                  <a:pt x="43" y="22"/>
                  <a:pt x="43" y="24"/>
                </a:cubicBezTo>
                <a:cubicBezTo>
                  <a:pt x="43" y="27"/>
                  <a:pt x="46" y="29"/>
                  <a:pt x="48" y="29"/>
                </a:cubicBezTo>
                <a:cubicBezTo>
                  <a:pt x="51" y="29"/>
                  <a:pt x="53" y="27"/>
                  <a:pt x="53" y="24"/>
                </a:cubicBezTo>
                <a:cubicBezTo>
                  <a:pt x="53" y="22"/>
                  <a:pt x="51" y="20"/>
                  <a:pt x="48" y="20"/>
                </a:cubicBezTo>
                <a:close/>
                <a:moveTo>
                  <a:pt x="58" y="10"/>
                </a:moveTo>
                <a:cubicBezTo>
                  <a:pt x="55" y="10"/>
                  <a:pt x="53" y="12"/>
                  <a:pt x="53" y="15"/>
                </a:cubicBezTo>
                <a:cubicBezTo>
                  <a:pt x="53" y="17"/>
                  <a:pt x="55" y="20"/>
                  <a:pt x="58" y="20"/>
                </a:cubicBezTo>
                <a:cubicBezTo>
                  <a:pt x="61" y="20"/>
                  <a:pt x="63" y="17"/>
                  <a:pt x="63" y="15"/>
                </a:cubicBezTo>
                <a:cubicBezTo>
                  <a:pt x="63" y="12"/>
                  <a:pt x="61" y="10"/>
                  <a:pt x="58" y="1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86" name="Freeform 161"/>
          <p:cNvSpPr>
            <a:spLocks noEditPoints="1"/>
          </p:cNvSpPr>
          <p:nvPr/>
        </p:nvSpPr>
        <p:spPr bwMode="auto">
          <a:xfrm>
            <a:off x="2962275" y="2932113"/>
            <a:ext cx="254000" cy="219075"/>
          </a:xfrm>
          <a:custGeom>
            <a:avLst/>
            <a:gdLst/>
            <a:ahLst/>
            <a:cxnLst>
              <a:cxn ang="0">
                <a:pos x="73" y="19"/>
              </a:cxn>
              <a:cxn ang="0">
                <a:pos x="73" y="53"/>
              </a:cxn>
              <a:cxn ang="0">
                <a:pos x="64" y="63"/>
              </a:cxn>
              <a:cxn ang="0">
                <a:pos x="10" y="63"/>
              </a:cxn>
              <a:cxn ang="0">
                <a:pos x="0" y="53"/>
              </a:cxn>
              <a:cxn ang="0">
                <a:pos x="0" y="19"/>
              </a:cxn>
              <a:cxn ang="0">
                <a:pos x="10" y="9"/>
              </a:cxn>
              <a:cxn ang="0">
                <a:pos x="19" y="9"/>
              </a:cxn>
              <a:cxn ang="0">
                <a:pos x="21" y="4"/>
              </a:cxn>
              <a:cxn ang="0">
                <a:pos x="27" y="0"/>
              </a:cxn>
              <a:cxn ang="0">
                <a:pos x="47" y="0"/>
              </a:cxn>
              <a:cxn ang="0">
                <a:pos x="53" y="4"/>
              </a:cxn>
              <a:cxn ang="0">
                <a:pos x="55" y="9"/>
              </a:cxn>
              <a:cxn ang="0">
                <a:pos x="64" y="9"/>
              </a:cxn>
              <a:cxn ang="0">
                <a:pos x="73" y="19"/>
              </a:cxn>
              <a:cxn ang="0">
                <a:pos x="54" y="36"/>
              </a:cxn>
              <a:cxn ang="0">
                <a:pos x="37" y="19"/>
              </a:cxn>
              <a:cxn ang="0">
                <a:pos x="20" y="36"/>
              </a:cxn>
              <a:cxn ang="0">
                <a:pos x="37" y="53"/>
              </a:cxn>
              <a:cxn ang="0">
                <a:pos x="54" y="36"/>
              </a:cxn>
              <a:cxn ang="0">
                <a:pos x="48" y="36"/>
              </a:cxn>
              <a:cxn ang="0">
                <a:pos x="37" y="47"/>
              </a:cxn>
              <a:cxn ang="0">
                <a:pos x="26" y="36"/>
              </a:cxn>
              <a:cxn ang="0">
                <a:pos x="37" y="25"/>
              </a:cxn>
              <a:cxn ang="0">
                <a:pos x="48" y="36"/>
              </a:cxn>
            </a:cxnLst>
            <a:rect l="0" t="0" r="r" b="b"/>
            <a:pathLst>
              <a:path w="73" h="63">
                <a:moveTo>
                  <a:pt x="73" y="19"/>
                </a:moveTo>
                <a:cubicBezTo>
                  <a:pt x="73" y="53"/>
                  <a:pt x="73" y="53"/>
                  <a:pt x="73" y="53"/>
                </a:cubicBezTo>
                <a:cubicBezTo>
                  <a:pt x="73" y="58"/>
                  <a:pt x="69" y="63"/>
                  <a:pt x="64" y="63"/>
                </a:cubicBezTo>
                <a:cubicBezTo>
                  <a:pt x="10" y="63"/>
                  <a:pt x="10" y="63"/>
                  <a:pt x="10" y="63"/>
                </a:cubicBezTo>
                <a:cubicBezTo>
                  <a:pt x="5" y="63"/>
                  <a:pt x="0" y="58"/>
                  <a:pt x="0" y="53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4"/>
                  <a:pt x="5" y="9"/>
                  <a:pt x="10" y="9"/>
                </a:cubicBezTo>
                <a:cubicBezTo>
                  <a:pt x="19" y="9"/>
                  <a:pt x="19" y="9"/>
                  <a:pt x="19" y="9"/>
                </a:cubicBezTo>
                <a:cubicBezTo>
                  <a:pt x="21" y="4"/>
                  <a:pt x="21" y="4"/>
                  <a:pt x="21" y="4"/>
                </a:cubicBezTo>
                <a:cubicBezTo>
                  <a:pt x="22" y="2"/>
                  <a:pt x="25" y="0"/>
                  <a:pt x="27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49" y="0"/>
                  <a:pt x="52" y="2"/>
                  <a:pt x="53" y="4"/>
                </a:cubicBezTo>
                <a:cubicBezTo>
                  <a:pt x="55" y="9"/>
                  <a:pt x="55" y="9"/>
                  <a:pt x="55" y="9"/>
                </a:cubicBezTo>
                <a:cubicBezTo>
                  <a:pt x="64" y="9"/>
                  <a:pt x="64" y="9"/>
                  <a:pt x="64" y="9"/>
                </a:cubicBezTo>
                <a:cubicBezTo>
                  <a:pt x="69" y="9"/>
                  <a:pt x="73" y="14"/>
                  <a:pt x="73" y="19"/>
                </a:cubicBezTo>
                <a:close/>
                <a:moveTo>
                  <a:pt x="54" y="36"/>
                </a:moveTo>
                <a:cubicBezTo>
                  <a:pt x="54" y="27"/>
                  <a:pt x="46" y="19"/>
                  <a:pt x="37" y="19"/>
                </a:cubicBezTo>
                <a:cubicBezTo>
                  <a:pt x="28" y="19"/>
                  <a:pt x="20" y="27"/>
                  <a:pt x="20" y="36"/>
                </a:cubicBezTo>
                <a:cubicBezTo>
                  <a:pt x="20" y="46"/>
                  <a:pt x="28" y="53"/>
                  <a:pt x="37" y="53"/>
                </a:cubicBezTo>
                <a:cubicBezTo>
                  <a:pt x="46" y="53"/>
                  <a:pt x="54" y="46"/>
                  <a:pt x="54" y="36"/>
                </a:cubicBezTo>
                <a:close/>
                <a:moveTo>
                  <a:pt x="48" y="36"/>
                </a:moveTo>
                <a:cubicBezTo>
                  <a:pt x="48" y="42"/>
                  <a:pt x="43" y="47"/>
                  <a:pt x="37" y="47"/>
                </a:cubicBezTo>
                <a:cubicBezTo>
                  <a:pt x="31" y="47"/>
                  <a:pt x="26" y="42"/>
                  <a:pt x="26" y="36"/>
                </a:cubicBezTo>
                <a:cubicBezTo>
                  <a:pt x="26" y="30"/>
                  <a:pt x="31" y="25"/>
                  <a:pt x="37" y="25"/>
                </a:cubicBezTo>
                <a:cubicBezTo>
                  <a:pt x="43" y="25"/>
                  <a:pt x="48" y="30"/>
                  <a:pt x="48" y="36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88" name="Oval 113"/>
          <p:cNvSpPr/>
          <p:nvPr/>
        </p:nvSpPr>
        <p:spPr>
          <a:xfrm>
            <a:off x="2846388" y="4298950"/>
            <a:ext cx="473075" cy="471488"/>
          </a:xfrm>
          <a:prstGeom prst="ellipse">
            <a:avLst/>
          </a:prstGeom>
          <a:solidFill>
            <a:schemeClr val="accent3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0" name="Freeform 61"/>
          <p:cNvSpPr>
            <a:spLocks noEditPoints="1"/>
          </p:cNvSpPr>
          <p:nvPr/>
        </p:nvSpPr>
        <p:spPr bwMode="auto">
          <a:xfrm>
            <a:off x="2941638" y="3692525"/>
            <a:ext cx="268288" cy="142875"/>
          </a:xfrm>
          <a:custGeom>
            <a:avLst/>
            <a:gdLst/>
            <a:ahLst/>
            <a:cxnLst>
              <a:cxn ang="0">
                <a:pos x="53" y="39"/>
              </a:cxn>
              <a:cxn ang="0">
                <a:pos x="40" y="34"/>
              </a:cxn>
              <a:cxn ang="0">
                <a:pos x="32" y="34"/>
              </a:cxn>
              <a:cxn ang="0">
                <a:pos x="19" y="39"/>
              </a:cxn>
              <a:cxn ang="0">
                <a:pos x="0" y="20"/>
              </a:cxn>
              <a:cxn ang="0">
                <a:pos x="19" y="0"/>
              </a:cxn>
              <a:cxn ang="0">
                <a:pos x="53" y="0"/>
              </a:cxn>
              <a:cxn ang="0">
                <a:pos x="73" y="20"/>
              </a:cxn>
              <a:cxn ang="0">
                <a:pos x="53" y="39"/>
              </a:cxn>
              <a:cxn ang="0">
                <a:pos x="31" y="17"/>
              </a:cxn>
              <a:cxn ang="0">
                <a:pos x="30" y="16"/>
              </a:cxn>
              <a:cxn ang="0">
                <a:pos x="23" y="16"/>
              </a:cxn>
              <a:cxn ang="0">
                <a:pos x="23" y="9"/>
              </a:cxn>
              <a:cxn ang="0">
                <a:pos x="22" y="7"/>
              </a:cxn>
              <a:cxn ang="0">
                <a:pos x="17" y="7"/>
              </a:cxn>
              <a:cxn ang="0">
                <a:pos x="16" y="9"/>
              </a:cxn>
              <a:cxn ang="0">
                <a:pos x="16" y="16"/>
              </a:cxn>
              <a:cxn ang="0">
                <a:pos x="8" y="16"/>
              </a:cxn>
              <a:cxn ang="0">
                <a:pos x="7" y="17"/>
              </a:cxn>
              <a:cxn ang="0">
                <a:pos x="7" y="22"/>
              </a:cxn>
              <a:cxn ang="0">
                <a:pos x="8" y="23"/>
              </a:cxn>
              <a:cxn ang="0">
                <a:pos x="16" y="23"/>
              </a:cxn>
              <a:cxn ang="0">
                <a:pos x="16" y="30"/>
              </a:cxn>
              <a:cxn ang="0">
                <a:pos x="17" y="32"/>
              </a:cxn>
              <a:cxn ang="0">
                <a:pos x="22" y="32"/>
              </a:cxn>
              <a:cxn ang="0">
                <a:pos x="23" y="30"/>
              </a:cxn>
              <a:cxn ang="0">
                <a:pos x="23" y="23"/>
              </a:cxn>
              <a:cxn ang="0">
                <a:pos x="30" y="23"/>
              </a:cxn>
              <a:cxn ang="0">
                <a:pos x="31" y="22"/>
              </a:cxn>
              <a:cxn ang="0">
                <a:pos x="31" y="17"/>
              </a:cxn>
              <a:cxn ang="0">
                <a:pos x="48" y="20"/>
              </a:cxn>
              <a:cxn ang="0">
                <a:pos x="43" y="24"/>
              </a:cxn>
              <a:cxn ang="0">
                <a:pos x="48" y="29"/>
              </a:cxn>
              <a:cxn ang="0">
                <a:pos x="53" y="24"/>
              </a:cxn>
              <a:cxn ang="0">
                <a:pos x="48" y="20"/>
              </a:cxn>
              <a:cxn ang="0">
                <a:pos x="58" y="10"/>
              </a:cxn>
              <a:cxn ang="0">
                <a:pos x="53" y="15"/>
              </a:cxn>
              <a:cxn ang="0">
                <a:pos x="58" y="20"/>
              </a:cxn>
              <a:cxn ang="0">
                <a:pos x="63" y="15"/>
              </a:cxn>
              <a:cxn ang="0">
                <a:pos x="58" y="10"/>
              </a:cxn>
            </a:cxnLst>
            <a:rect l="0" t="0" r="r" b="b"/>
            <a:pathLst>
              <a:path w="73" h="39">
                <a:moveTo>
                  <a:pt x="53" y="39"/>
                </a:moveTo>
                <a:cubicBezTo>
                  <a:pt x="48" y="39"/>
                  <a:pt x="44" y="37"/>
                  <a:pt x="40" y="34"/>
                </a:cubicBezTo>
                <a:cubicBezTo>
                  <a:pt x="32" y="34"/>
                  <a:pt x="32" y="34"/>
                  <a:pt x="32" y="34"/>
                </a:cubicBezTo>
                <a:cubicBezTo>
                  <a:pt x="29" y="37"/>
                  <a:pt x="24" y="39"/>
                  <a:pt x="19" y="39"/>
                </a:cubicBezTo>
                <a:cubicBezTo>
                  <a:pt x="8" y="39"/>
                  <a:pt x="0" y="30"/>
                  <a:pt x="0" y="20"/>
                </a:cubicBezTo>
                <a:cubicBezTo>
                  <a:pt x="0" y="9"/>
                  <a:pt x="8" y="0"/>
                  <a:pt x="19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64" y="0"/>
                  <a:pt x="73" y="9"/>
                  <a:pt x="73" y="20"/>
                </a:cubicBezTo>
                <a:cubicBezTo>
                  <a:pt x="73" y="30"/>
                  <a:pt x="64" y="39"/>
                  <a:pt x="53" y="39"/>
                </a:cubicBezTo>
                <a:close/>
                <a:moveTo>
                  <a:pt x="31" y="17"/>
                </a:moveTo>
                <a:cubicBezTo>
                  <a:pt x="31" y="16"/>
                  <a:pt x="31" y="16"/>
                  <a:pt x="30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9"/>
                  <a:pt x="23" y="9"/>
                  <a:pt x="23" y="9"/>
                </a:cubicBezTo>
                <a:cubicBezTo>
                  <a:pt x="23" y="8"/>
                  <a:pt x="22" y="7"/>
                  <a:pt x="22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6" y="7"/>
                  <a:pt x="16" y="8"/>
                  <a:pt x="16" y="9"/>
                </a:cubicBezTo>
                <a:cubicBezTo>
                  <a:pt x="16" y="16"/>
                  <a:pt x="16" y="16"/>
                  <a:pt x="16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7" y="16"/>
                  <a:pt x="7" y="17"/>
                </a:cubicBezTo>
                <a:cubicBezTo>
                  <a:pt x="7" y="22"/>
                  <a:pt x="7" y="22"/>
                  <a:pt x="7" y="22"/>
                </a:cubicBezTo>
                <a:cubicBezTo>
                  <a:pt x="7" y="23"/>
                  <a:pt x="8" y="23"/>
                  <a:pt x="8" y="23"/>
                </a:cubicBezTo>
                <a:cubicBezTo>
                  <a:pt x="16" y="23"/>
                  <a:pt x="16" y="23"/>
                  <a:pt x="16" y="23"/>
                </a:cubicBezTo>
                <a:cubicBezTo>
                  <a:pt x="16" y="30"/>
                  <a:pt x="16" y="30"/>
                  <a:pt x="16" y="30"/>
                </a:cubicBezTo>
                <a:cubicBezTo>
                  <a:pt x="16" y="31"/>
                  <a:pt x="16" y="32"/>
                  <a:pt x="17" y="32"/>
                </a:cubicBezTo>
                <a:cubicBezTo>
                  <a:pt x="22" y="32"/>
                  <a:pt x="22" y="32"/>
                  <a:pt x="22" y="32"/>
                </a:cubicBezTo>
                <a:cubicBezTo>
                  <a:pt x="22" y="32"/>
                  <a:pt x="23" y="31"/>
                  <a:pt x="23" y="30"/>
                </a:cubicBezTo>
                <a:cubicBezTo>
                  <a:pt x="23" y="23"/>
                  <a:pt x="23" y="23"/>
                  <a:pt x="23" y="23"/>
                </a:cubicBezTo>
                <a:cubicBezTo>
                  <a:pt x="30" y="23"/>
                  <a:pt x="30" y="23"/>
                  <a:pt x="30" y="23"/>
                </a:cubicBezTo>
                <a:cubicBezTo>
                  <a:pt x="31" y="23"/>
                  <a:pt x="31" y="23"/>
                  <a:pt x="31" y="22"/>
                </a:cubicBezTo>
                <a:lnTo>
                  <a:pt x="31" y="17"/>
                </a:lnTo>
                <a:close/>
                <a:moveTo>
                  <a:pt x="48" y="20"/>
                </a:moveTo>
                <a:cubicBezTo>
                  <a:pt x="46" y="20"/>
                  <a:pt x="43" y="22"/>
                  <a:pt x="43" y="24"/>
                </a:cubicBezTo>
                <a:cubicBezTo>
                  <a:pt x="43" y="27"/>
                  <a:pt x="46" y="29"/>
                  <a:pt x="48" y="29"/>
                </a:cubicBezTo>
                <a:cubicBezTo>
                  <a:pt x="51" y="29"/>
                  <a:pt x="53" y="27"/>
                  <a:pt x="53" y="24"/>
                </a:cubicBezTo>
                <a:cubicBezTo>
                  <a:pt x="53" y="22"/>
                  <a:pt x="51" y="20"/>
                  <a:pt x="48" y="20"/>
                </a:cubicBezTo>
                <a:close/>
                <a:moveTo>
                  <a:pt x="58" y="10"/>
                </a:moveTo>
                <a:cubicBezTo>
                  <a:pt x="55" y="10"/>
                  <a:pt x="53" y="12"/>
                  <a:pt x="53" y="15"/>
                </a:cubicBezTo>
                <a:cubicBezTo>
                  <a:pt x="53" y="17"/>
                  <a:pt x="55" y="20"/>
                  <a:pt x="58" y="20"/>
                </a:cubicBezTo>
                <a:cubicBezTo>
                  <a:pt x="61" y="20"/>
                  <a:pt x="63" y="17"/>
                  <a:pt x="63" y="15"/>
                </a:cubicBezTo>
                <a:cubicBezTo>
                  <a:pt x="63" y="12"/>
                  <a:pt x="61" y="10"/>
                  <a:pt x="58" y="1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91" name="Freeform 80"/>
          <p:cNvSpPr/>
          <p:nvPr/>
        </p:nvSpPr>
        <p:spPr bwMode="auto">
          <a:xfrm>
            <a:off x="2959100" y="4402138"/>
            <a:ext cx="236538" cy="241300"/>
          </a:xfrm>
          <a:custGeom>
            <a:avLst/>
            <a:gdLst/>
            <a:ahLst/>
            <a:cxnLst>
              <a:cxn ang="0">
                <a:pos x="29" y="53"/>
              </a:cxn>
              <a:cxn ang="0">
                <a:pos x="26" y="54"/>
              </a:cxn>
              <a:cxn ang="0">
                <a:pos x="26" y="54"/>
              </a:cxn>
              <a:cxn ang="0">
                <a:pos x="24" y="51"/>
              </a:cxn>
              <a:cxn ang="0">
                <a:pos x="24" y="30"/>
              </a:cxn>
              <a:cxn ang="0">
                <a:pos x="2" y="30"/>
              </a:cxn>
              <a:cxn ang="0">
                <a:pos x="0" y="28"/>
              </a:cxn>
              <a:cxn ang="0">
                <a:pos x="1" y="25"/>
              </a:cxn>
              <a:cxn ang="0">
                <a:pos x="50" y="1"/>
              </a:cxn>
              <a:cxn ang="0">
                <a:pos x="51" y="0"/>
              </a:cxn>
              <a:cxn ang="0">
                <a:pos x="52" y="1"/>
              </a:cxn>
              <a:cxn ang="0">
                <a:pos x="53" y="4"/>
              </a:cxn>
              <a:cxn ang="0">
                <a:pos x="29" y="53"/>
              </a:cxn>
            </a:cxnLst>
            <a:rect l="0" t="0" r="r" b="b"/>
            <a:pathLst>
              <a:path w="53" h="54">
                <a:moveTo>
                  <a:pt x="29" y="53"/>
                </a:moveTo>
                <a:cubicBezTo>
                  <a:pt x="28" y="53"/>
                  <a:pt x="27" y="54"/>
                  <a:pt x="26" y="54"/>
                </a:cubicBezTo>
                <a:cubicBezTo>
                  <a:pt x="26" y="54"/>
                  <a:pt x="26" y="54"/>
                  <a:pt x="26" y="54"/>
                </a:cubicBezTo>
                <a:cubicBezTo>
                  <a:pt x="25" y="54"/>
                  <a:pt x="24" y="53"/>
                  <a:pt x="24" y="51"/>
                </a:cubicBezTo>
                <a:cubicBezTo>
                  <a:pt x="24" y="30"/>
                  <a:pt x="24" y="30"/>
                  <a:pt x="24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1" y="30"/>
                  <a:pt x="0" y="29"/>
                  <a:pt x="0" y="28"/>
                </a:cubicBezTo>
                <a:cubicBezTo>
                  <a:pt x="0" y="27"/>
                  <a:pt x="0" y="25"/>
                  <a:pt x="1" y="25"/>
                </a:cubicBezTo>
                <a:cubicBezTo>
                  <a:pt x="50" y="1"/>
                  <a:pt x="50" y="1"/>
                  <a:pt x="50" y="1"/>
                </a:cubicBezTo>
                <a:cubicBezTo>
                  <a:pt x="50" y="0"/>
                  <a:pt x="50" y="0"/>
                  <a:pt x="51" y="0"/>
                </a:cubicBezTo>
                <a:cubicBezTo>
                  <a:pt x="51" y="0"/>
                  <a:pt x="52" y="1"/>
                  <a:pt x="52" y="1"/>
                </a:cubicBezTo>
                <a:cubicBezTo>
                  <a:pt x="53" y="2"/>
                  <a:pt x="53" y="3"/>
                  <a:pt x="53" y="4"/>
                </a:cubicBezTo>
                <a:lnTo>
                  <a:pt x="29" y="5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92" name="Freeform 116"/>
          <p:cNvSpPr/>
          <p:nvPr/>
        </p:nvSpPr>
        <p:spPr bwMode="auto">
          <a:xfrm>
            <a:off x="2960688" y="5102225"/>
            <a:ext cx="258763" cy="242888"/>
          </a:xfrm>
          <a:custGeom>
            <a:avLst/>
            <a:gdLst/>
            <a:ahLst/>
            <a:cxnLst>
              <a:cxn ang="0">
                <a:pos x="63" y="25"/>
              </a:cxn>
              <a:cxn ang="0">
                <a:pos x="49" y="39"/>
              </a:cxn>
              <a:cxn ang="0">
                <a:pos x="52" y="57"/>
              </a:cxn>
              <a:cxn ang="0">
                <a:pos x="52" y="58"/>
              </a:cxn>
              <a:cxn ang="0">
                <a:pos x="51" y="60"/>
              </a:cxn>
              <a:cxn ang="0">
                <a:pos x="49" y="60"/>
              </a:cxn>
              <a:cxn ang="0">
                <a:pos x="32" y="51"/>
              </a:cxn>
              <a:cxn ang="0">
                <a:pos x="15" y="60"/>
              </a:cxn>
              <a:cxn ang="0">
                <a:pos x="13" y="60"/>
              </a:cxn>
              <a:cxn ang="0">
                <a:pos x="12" y="58"/>
              </a:cxn>
              <a:cxn ang="0">
                <a:pos x="12" y="57"/>
              </a:cxn>
              <a:cxn ang="0">
                <a:pos x="15" y="39"/>
              </a:cxn>
              <a:cxn ang="0">
                <a:pos x="1" y="25"/>
              </a:cxn>
              <a:cxn ang="0">
                <a:pos x="0" y="23"/>
              </a:cxn>
              <a:cxn ang="0">
                <a:pos x="3" y="22"/>
              </a:cxn>
              <a:cxn ang="0">
                <a:pos x="22" y="19"/>
              </a:cxn>
              <a:cxn ang="0">
                <a:pos x="30" y="1"/>
              </a:cxn>
              <a:cxn ang="0">
                <a:pos x="32" y="0"/>
              </a:cxn>
              <a:cxn ang="0">
                <a:pos x="34" y="1"/>
              </a:cxn>
              <a:cxn ang="0">
                <a:pos x="42" y="19"/>
              </a:cxn>
              <a:cxn ang="0">
                <a:pos x="61" y="22"/>
              </a:cxn>
              <a:cxn ang="0">
                <a:pos x="64" y="23"/>
              </a:cxn>
              <a:cxn ang="0">
                <a:pos x="63" y="25"/>
              </a:cxn>
            </a:cxnLst>
            <a:rect l="0" t="0" r="r" b="b"/>
            <a:pathLst>
              <a:path w="64" h="60">
                <a:moveTo>
                  <a:pt x="63" y="25"/>
                </a:moveTo>
                <a:cubicBezTo>
                  <a:pt x="49" y="39"/>
                  <a:pt x="49" y="39"/>
                  <a:pt x="49" y="39"/>
                </a:cubicBezTo>
                <a:cubicBezTo>
                  <a:pt x="52" y="57"/>
                  <a:pt x="52" y="57"/>
                  <a:pt x="52" y="57"/>
                </a:cubicBezTo>
                <a:cubicBezTo>
                  <a:pt x="52" y="58"/>
                  <a:pt x="52" y="58"/>
                  <a:pt x="52" y="58"/>
                </a:cubicBezTo>
                <a:cubicBezTo>
                  <a:pt x="52" y="59"/>
                  <a:pt x="52" y="60"/>
                  <a:pt x="51" y="60"/>
                </a:cubicBezTo>
                <a:cubicBezTo>
                  <a:pt x="50" y="60"/>
                  <a:pt x="50" y="60"/>
                  <a:pt x="49" y="60"/>
                </a:cubicBezTo>
                <a:cubicBezTo>
                  <a:pt x="32" y="51"/>
                  <a:pt x="32" y="51"/>
                  <a:pt x="32" y="51"/>
                </a:cubicBezTo>
                <a:cubicBezTo>
                  <a:pt x="15" y="60"/>
                  <a:pt x="15" y="60"/>
                  <a:pt x="15" y="60"/>
                </a:cubicBezTo>
                <a:cubicBezTo>
                  <a:pt x="14" y="60"/>
                  <a:pt x="14" y="60"/>
                  <a:pt x="13" y="60"/>
                </a:cubicBezTo>
                <a:cubicBezTo>
                  <a:pt x="12" y="60"/>
                  <a:pt x="12" y="59"/>
                  <a:pt x="12" y="58"/>
                </a:cubicBezTo>
                <a:cubicBezTo>
                  <a:pt x="12" y="58"/>
                  <a:pt x="12" y="58"/>
                  <a:pt x="12" y="57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0" y="24"/>
                  <a:pt x="0" y="23"/>
                </a:cubicBezTo>
                <a:cubicBezTo>
                  <a:pt x="0" y="22"/>
                  <a:pt x="2" y="22"/>
                  <a:pt x="3" y="22"/>
                </a:cubicBezTo>
                <a:cubicBezTo>
                  <a:pt x="22" y="19"/>
                  <a:pt x="22" y="19"/>
                  <a:pt x="22" y="19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1"/>
                  <a:pt x="31" y="0"/>
                  <a:pt x="32" y="0"/>
                </a:cubicBezTo>
                <a:cubicBezTo>
                  <a:pt x="33" y="0"/>
                  <a:pt x="34" y="1"/>
                  <a:pt x="34" y="1"/>
                </a:cubicBezTo>
                <a:cubicBezTo>
                  <a:pt x="42" y="19"/>
                  <a:pt x="42" y="19"/>
                  <a:pt x="42" y="19"/>
                </a:cubicBezTo>
                <a:cubicBezTo>
                  <a:pt x="61" y="22"/>
                  <a:pt x="61" y="22"/>
                  <a:pt x="61" y="22"/>
                </a:cubicBezTo>
                <a:cubicBezTo>
                  <a:pt x="62" y="22"/>
                  <a:pt x="64" y="22"/>
                  <a:pt x="64" y="23"/>
                </a:cubicBezTo>
                <a:cubicBezTo>
                  <a:pt x="64" y="24"/>
                  <a:pt x="63" y="25"/>
                  <a:pt x="63" y="25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pic>
        <p:nvPicPr>
          <p:cNvPr id="1332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1912938"/>
            <a:ext cx="7010400" cy="4335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7" name="TextBox 13"/>
          <p:cNvSpPr txBox="1"/>
          <p:nvPr/>
        </p:nvSpPr>
        <p:spPr>
          <a:xfrm>
            <a:off x="965200" y="990600"/>
            <a:ext cx="1854200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馆藏资源</a:t>
            </a:r>
          </a:p>
        </p:txBody>
      </p:sp>
      <p:sp>
        <p:nvSpPr>
          <p:cNvPr id="4" name="矩形 3"/>
          <p:cNvSpPr/>
          <p:nvPr/>
        </p:nvSpPr>
        <p:spPr>
          <a:xfrm>
            <a:off x="3949383" y="2667000"/>
            <a:ext cx="120396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电子图书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614万册</a:t>
            </a:r>
          </a:p>
        </p:txBody>
      </p:sp>
      <p:sp>
        <p:nvSpPr>
          <p:cNvPr id="85" name="Oval 104"/>
          <p:cNvSpPr/>
          <p:nvPr/>
        </p:nvSpPr>
        <p:spPr>
          <a:xfrm>
            <a:off x="5470525" y="3648075"/>
            <a:ext cx="473075" cy="473075"/>
          </a:xfrm>
          <a:prstGeom prst="ellipse">
            <a:avLst/>
          </a:prstGeom>
          <a:solidFill>
            <a:schemeClr val="accent1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3276600" y="2667000"/>
            <a:ext cx="473075" cy="473075"/>
          </a:xfrm>
          <a:prstGeom prst="ellipse">
            <a:avLst/>
          </a:prstGeom>
          <a:solidFill>
            <a:srgbClr val="FF5050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4" name="Freeform 230"/>
          <p:cNvSpPr>
            <a:spLocks noEditPoints="1"/>
          </p:cNvSpPr>
          <p:nvPr/>
        </p:nvSpPr>
        <p:spPr bwMode="auto">
          <a:xfrm>
            <a:off x="3395663" y="2786063"/>
            <a:ext cx="234950" cy="234950"/>
          </a:xfrm>
          <a:custGeom>
            <a:avLst/>
            <a:gdLst/>
            <a:ahLst/>
            <a:cxnLst>
              <a:cxn ang="0">
                <a:pos x="48" y="26"/>
              </a:cxn>
              <a:cxn ang="0">
                <a:pos x="16" y="58"/>
              </a:cxn>
              <a:cxn ang="0">
                <a:pos x="0" y="58"/>
              </a:cxn>
              <a:cxn ang="0">
                <a:pos x="0" y="42"/>
              </a:cxn>
              <a:cxn ang="0">
                <a:pos x="32" y="10"/>
              </a:cxn>
              <a:cxn ang="0">
                <a:pos x="48" y="26"/>
              </a:cxn>
              <a:cxn ang="0">
                <a:pos x="18" y="50"/>
              </a:cxn>
              <a:cxn ang="0">
                <a:pos x="9" y="41"/>
              </a:cxn>
              <a:cxn ang="0">
                <a:pos x="5" y="44"/>
              </a:cxn>
              <a:cxn ang="0">
                <a:pos x="5" y="48"/>
              </a:cxn>
              <a:cxn ang="0">
                <a:pos x="10" y="48"/>
              </a:cxn>
              <a:cxn ang="0">
                <a:pos x="10" y="53"/>
              </a:cxn>
              <a:cxn ang="0">
                <a:pos x="14" y="53"/>
              </a:cxn>
              <a:cxn ang="0">
                <a:pos x="18" y="50"/>
              </a:cxn>
              <a:cxn ang="0">
                <a:pos x="33" y="17"/>
              </a:cxn>
              <a:cxn ang="0">
                <a:pos x="33" y="17"/>
              </a:cxn>
              <a:cxn ang="0">
                <a:pos x="12" y="38"/>
              </a:cxn>
              <a:cxn ang="0">
                <a:pos x="12" y="38"/>
              </a:cxn>
              <a:cxn ang="0">
                <a:pos x="13" y="39"/>
              </a:cxn>
              <a:cxn ang="0">
                <a:pos x="13" y="39"/>
              </a:cxn>
              <a:cxn ang="0">
                <a:pos x="34" y="18"/>
              </a:cxn>
              <a:cxn ang="0">
                <a:pos x="34" y="18"/>
              </a:cxn>
              <a:cxn ang="0">
                <a:pos x="33" y="17"/>
              </a:cxn>
              <a:cxn ang="0">
                <a:pos x="57" y="18"/>
              </a:cxn>
              <a:cxn ang="0">
                <a:pos x="50" y="24"/>
              </a:cxn>
              <a:cxn ang="0">
                <a:pos x="34" y="8"/>
              </a:cxn>
              <a:cxn ang="0">
                <a:pos x="41" y="2"/>
              </a:cxn>
              <a:cxn ang="0">
                <a:pos x="44" y="0"/>
              </a:cxn>
              <a:cxn ang="0">
                <a:pos x="48" y="2"/>
              </a:cxn>
              <a:cxn ang="0">
                <a:pos x="57" y="11"/>
              </a:cxn>
              <a:cxn ang="0">
                <a:pos x="58" y="14"/>
              </a:cxn>
              <a:cxn ang="0">
                <a:pos x="57" y="18"/>
              </a:cxn>
            </a:cxnLst>
            <a:rect l="0" t="0" r="r" b="b"/>
            <a:pathLst>
              <a:path w="58" h="58">
                <a:moveTo>
                  <a:pt x="48" y="26"/>
                </a:moveTo>
                <a:cubicBezTo>
                  <a:pt x="16" y="58"/>
                  <a:pt x="16" y="58"/>
                  <a:pt x="16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32" y="10"/>
                  <a:pt x="32" y="10"/>
                  <a:pt x="32" y="10"/>
                </a:cubicBezTo>
                <a:lnTo>
                  <a:pt x="48" y="26"/>
                </a:lnTo>
                <a:close/>
                <a:moveTo>
                  <a:pt x="18" y="50"/>
                </a:moveTo>
                <a:cubicBezTo>
                  <a:pt x="9" y="41"/>
                  <a:pt x="9" y="41"/>
                  <a:pt x="9" y="41"/>
                </a:cubicBezTo>
                <a:cubicBezTo>
                  <a:pt x="5" y="44"/>
                  <a:pt x="5" y="44"/>
                  <a:pt x="5" y="44"/>
                </a:cubicBezTo>
                <a:cubicBezTo>
                  <a:pt x="5" y="48"/>
                  <a:pt x="5" y="48"/>
                  <a:pt x="5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10" y="53"/>
                  <a:pt x="10" y="53"/>
                  <a:pt x="10" y="53"/>
                </a:cubicBezTo>
                <a:cubicBezTo>
                  <a:pt x="14" y="53"/>
                  <a:pt x="14" y="53"/>
                  <a:pt x="14" y="53"/>
                </a:cubicBezTo>
                <a:lnTo>
                  <a:pt x="18" y="50"/>
                </a:lnTo>
                <a:close/>
                <a:moveTo>
                  <a:pt x="33" y="17"/>
                </a:moveTo>
                <a:cubicBezTo>
                  <a:pt x="33" y="17"/>
                  <a:pt x="33" y="17"/>
                  <a:pt x="33" y="17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9"/>
                  <a:pt x="12" y="39"/>
                  <a:pt x="13" y="39"/>
                </a:cubicBezTo>
                <a:cubicBezTo>
                  <a:pt x="13" y="39"/>
                  <a:pt x="13" y="39"/>
                  <a:pt x="13" y="39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7"/>
                  <a:pt x="34" y="17"/>
                  <a:pt x="33" y="17"/>
                </a:cubicBezTo>
                <a:close/>
                <a:moveTo>
                  <a:pt x="57" y="18"/>
                </a:moveTo>
                <a:cubicBezTo>
                  <a:pt x="50" y="24"/>
                  <a:pt x="50" y="24"/>
                  <a:pt x="50" y="24"/>
                </a:cubicBezTo>
                <a:cubicBezTo>
                  <a:pt x="34" y="8"/>
                  <a:pt x="34" y="8"/>
                  <a:pt x="34" y="8"/>
                </a:cubicBezTo>
                <a:cubicBezTo>
                  <a:pt x="41" y="2"/>
                  <a:pt x="41" y="2"/>
                  <a:pt x="41" y="2"/>
                </a:cubicBezTo>
                <a:cubicBezTo>
                  <a:pt x="42" y="1"/>
                  <a:pt x="43" y="0"/>
                  <a:pt x="44" y="0"/>
                </a:cubicBezTo>
                <a:cubicBezTo>
                  <a:pt x="45" y="0"/>
                  <a:pt x="47" y="1"/>
                  <a:pt x="48" y="2"/>
                </a:cubicBezTo>
                <a:cubicBezTo>
                  <a:pt x="57" y="11"/>
                  <a:pt x="57" y="11"/>
                  <a:pt x="57" y="11"/>
                </a:cubicBezTo>
                <a:cubicBezTo>
                  <a:pt x="57" y="12"/>
                  <a:pt x="58" y="13"/>
                  <a:pt x="58" y="14"/>
                </a:cubicBezTo>
                <a:cubicBezTo>
                  <a:pt x="58" y="15"/>
                  <a:pt x="57" y="17"/>
                  <a:pt x="57" y="1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94" name="Freeform 80"/>
          <p:cNvSpPr/>
          <p:nvPr/>
        </p:nvSpPr>
        <p:spPr bwMode="auto">
          <a:xfrm>
            <a:off x="5589588" y="3763963"/>
            <a:ext cx="236538" cy="241300"/>
          </a:xfrm>
          <a:custGeom>
            <a:avLst/>
            <a:gdLst/>
            <a:ahLst/>
            <a:cxnLst>
              <a:cxn ang="0">
                <a:pos x="29" y="53"/>
              </a:cxn>
              <a:cxn ang="0">
                <a:pos x="26" y="54"/>
              </a:cxn>
              <a:cxn ang="0">
                <a:pos x="26" y="54"/>
              </a:cxn>
              <a:cxn ang="0">
                <a:pos x="24" y="51"/>
              </a:cxn>
              <a:cxn ang="0">
                <a:pos x="24" y="30"/>
              </a:cxn>
              <a:cxn ang="0">
                <a:pos x="2" y="30"/>
              </a:cxn>
              <a:cxn ang="0">
                <a:pos x="0" y="28"/>
              </a:cxn>
              <a:cxn ang="0">
                <a:pos x="1" y="25"/>
              </a:cxn>
              <a:cxn ang="0">
                <a:pos x="50" y="1"/>
              </a:cxn>
              <a:cxn ang="0">
                <a:pos x="51" y="0"/>
              </a:cxn>
              <a:cxn ang="0">
                <a:pos x="52" y="1"/>
              </a:cxn>
              <a:cxn ang="0">
                <a:pos x="53" y="4"/>
              </a:cxn>
              <a:cxn ang="0">
                <a:pos x="29" y="53"/>
              </a:cxn>
            </a:cxnLst>
            <a:rect l="0" t="0" r="r" b="b"/>
            <a:pathLst>
              <a:path w="53" h="54">
                <a:moveTo>
                  <a:pt x="29" y="53"/>
                </a:moveTo>
                <a:cubicBezTo>
                  <a:pt x="28" y="53"/>
                  <a:pt x="27" y="54"/>
                  <a:pt x="26" y="54"/>
                </a:cubicBezTo>
                <a:cubicBezTo>
                  <a:pt x="26" y="54"/>
                  <a:pt x="26" y="54"/>
                  <a:pt x="26" y="54"/>
                </a:cubicBezTo>
                <a:cubicBezTo>
                  <a:pt x="25" y="54"/>
                  <a:pt x="24" y="53"/>
                  <a:pt x="24" y="51"/>
                </a:cubicBezTo>
                <a:cubicBezTo>
                  <a:pt x="24" y="30"/>
                  <a:pt x="24" y="30"/>
                  <a:pt x="24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1" y="30"/>
                  <a:pt x="0" y="29"/>
                  <a:pt x="0" y="28"/>
                </a:cubicBezTo>
                <a:cubicBezTo>
                  <a:pt x="0" y="27"/>
                  <a:pt x="0" y="25"/>
                  <a:pt x="1" y="25"/>
                </a:cubicBezTo>
                <a:cubicBezTo>
                  <a:pt x="50" y="1"/>
                  <a:pt x="50" y="1"/>
                  <a:pt x="50" y="1"/>
                </a:cubicBezTo>
                <a:cubicBezTo>
                  <a:pt x="50" y="0"/>
                  <a:pt x="50" y="0"/>
                  <a:pt x="51" y="0"/>
                </a:cubicBezTo>
                <a:cubicBezTo>
                  <a:pt x="51" y="0"/>
                  <a:pt x="52" y="1"/>
                  <a:pt x="52" y="1"/>
                </a:cubicBezTo>
                <a:cubicBezTo>
                  <a:pt x="53" y="2"/>
                  <a:pt x="53" y="3"/>
                  <a:pt x="53" y="4"/>
                </a:cubicBezTo>
                <a:lnTo>
                  <a:pt x="29" y="5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98" name="Oval 92"/>
          <p:cNvSpPr/>
          <p:nvPr/>
        </p:nvSpPr>
        <p:spPr>
          <a:xfrm>
            <a:off x="3276600" y="4572000"/>
            <a:ext cx="473075" cy="4730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0" name="Oval 104"/>
          <p:cNvSpPr/>
          <p:nvPr/>
        </p:nvSpPr>
        <p:spPr>
          <a:xfrm>
            <a:off x="3276600" y="3648075"/>
            <a:ext cx="473075" cy="473075"/>
          </a:xfrm>
          <a:prstGeom prst="ellipse">
            <a:avLst/>
          </a:prstGeom>
          <a:solidFill>
            <a:schemeClr val="accent1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1" name="Freeform 80"/>
          <p:cNvSpPr/>
          <p:nvPr/>
        </p:nvSpPr>
        <p:spPr bwMode="auto">
          <a:xfrm>
            <a:off x="3394075" y="3763963"/>
            <a:ext cx="236538" cy="241300"/>
          </a:xfrm>
          <a:custGeom>
            <a:avLst/>
            <a:gdLst/>
            <a:ahLst/>
            <a:cxnLst>
              <a:cxn ang="0">
                <a:pos x="29" y="53"/>
              </a:cxn>
              <a:cxn ang="0">
                <a:pos x="26" y="54"/>
              </a:cxn>
              <a:cxn ang="0">
                <a:pos x="26" y="54"/>
              </a:cxn>
              <a:cxn ang="0">
                <a:pos x="24" y="51"/>
              </a:cxn>
              <a:cxn ang="0">
                <a:pos x="24" y="30"/>
              </a:cxn>
              <a:cxn ang="0">
                <a:pos x="2" y="30"/>
              </a:cxn>
              <a:cxn ang="0">
                <a:pos x="0" y="28"/>
              </a:cxn>
              <a:cxn ang="0">
                <a:pos x="1" y="25"/>
              </a:cxn>
              <a:cxn ang="0">
                <a:pos x="50" y="1"/>
              </a:cxn>
              <a:cxn ang="0">
                <a:pos x="51" y="0"/>
              </a:cxn>
              <a:cxn ang="0">
                <a:pos x="52" y="1"/>
              </a:cxn>
              <a:cxn ang="0">
                <a:pos x="53" y="4"/>
              </a:cxn>
              <a:cxn ang="0">
                <a:pos x="29" y="53"/>
              </a:cxn>
            </a:cxnLst>
            <a:rect l="0" t="0" r="r" b="b"/>
            <a:pathLst>
              <a:path w="53" h="54">
                <a:moveTo>
                  <a:pt x="29" y="53"/>
                </a:moveTo>
                <a:cubicBezTo>
                  <a:pt x="28" y="53"/>
                  <a:pt x="27" y="54"/>
                  <a:pt x="26" y="54"/>
                </a:cubicBezTo>
                <a:cubicBezTo>
                  <a:pt x="26" y="54"/>
                  <a:pt x="26" y="54"/>
                  <a:pt x="26" y="54"/>
                </a:cubicBezTo>
                <a:cubicBezTo>
                  <a:pt x="25" y="54"/>
                  <a:pt x="24" y="53"/>
                  <a:pt x="24" y="51"/>
                </a:cubicBezTo>
                <a:cubicBezTo>
                  <a:pt x="24" y="30"/>
                  <a:pt x="24" y="30"/>
                  <a:pt x="24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1" y="30"/>
                  <a:pt x="0" y="29"/>
                  <a:pt x="0" y="28"/>
                </a:cubicBezTo>
                <a:cubicBezTo>
                  <a:pt x="0" y="27"/>
                  <a:pt x="0" y="25"/>
                  <a:pt x="1" y="25"/>
                </a:cubicBezTo>
                <a:cubicBezTo>
                  <a:pt x="50" y="1"/>
                  <a:pt x="50" y="1"/>
                  <a:pt x="50" y="1"/>
                </a:cubicBezTo>
                <a:cubicBezTo>
                  <a:pt x="50" y="0"/>
                  <a:pt x="50" y="0"/>
                  <a:pt x="51" y="0"/>
                </a:cubicBezTo>
                <a:cubicBezTo>
                  <a:pt x="51" y="0"/>
                  <a:pt x="52" y="1"/>
                  <a:pt x="52" y="1"/>
                </a:cubicBezTo>
                <a:cubicBezTo>
                  <a:pt x="53" y="2"/>
                  <a:pt x="53" y="3"/>
                  <a:pt x="53" y="4"/>
                </a:cubicBezTo>
                <a:lnTo>
                  <a:pt x="29" y="5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106" name="Oval 92"/>
          <p:cNvSpPr/>
          <p:nvPr/>
        </p:nvSpPr>
        <p:spPr>
          <a:xfrm>
            <a:off x="5470525" y="2667000"/>
            <a:ext cx="473075" cy="473075"/>
          </a:xfrm>
          <a:prstGeom prst="ellipse">
            <a:avLst/>
          </a:prstGeom>
          <a:solidFill>
            <a:srgbClr val="FF5050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7" name="Freeform 230"/>
          <p:cNvSpPr>
            <a:spLocks noEditPoints="1"/>
          </p:cNvSpPr>
          <p:nvPr/>
        </p:nvSpPr>
        <p:spPr bwMode="auto">
          <a:xfrm>
            <a:off x="5589588" y="2786063"/>
            <a:ext cx="234950" cy="234950"/>
          </a:xfrm>
          <a:custGeom>
            <a:avLst/>
            <a:gdLst/>
            <a:ahLst/>
            <a:cxnLst>
              <a:cxn ang="0">
                <a:pos x="48" y="26"/>
              </a:cxn>
              <a:cxn ang="0">
                <a:pos x="16" y="58"/>
              </a:cxn>
              <a:cxn ang="0">
                <a:pos x="0" y="58"/>
              </a:cxn>
              <a:cxn ang="0">
                <a:pos x="0" y="42"/>
              </a:cxn>
              <a:cxn ang="0">
                <a:pos x="32" y="10"/>
              </a:cxn>
              <a:cxn ang="0">
                <a:pos x="48" y="26"/>
              </a:cxn>
              <a:cxn ang="0">
                <a:pos x="18" y="50"/>
              </a:cxn>
              <a:cxn ang="0">
                <a:pos x="9" y="41"/>
              </a:cxn>
              <a:cxn ang="0">
                <a:pos x="5" y="44"/>
              </a:cxn>
              <a:cxn ang="0">
                <a:pos x="5" y="48"/>
              </a:cxn>
              <a:cxn ang="0">
                <a:pos x="10" y="48"/>
              </a:cxn>
              <a:cxn ang="0">
                <a:pos x="10" y="53"/>
              </a:cxn>
              <a:cxn ang="0">
                <a:pos x="14" y="53"/>
              </a:cxn>
              <a:cxn ang="0">
                <a:pos x="18" y="50"/>
              </a:cxn>
              <a:cxn ang="0">
                <a:pos x="33" y="17"/>
              </a:cxn>
              <a:cxn ang="0">
                <a:pos x="33" y="17"/>
              </a:cxn>
              <a:cxn ang="0">
                <a:pos x="12" y="38"/>
              </a:cxn>
              <a:cxn ang="0">
                <a:pos x="12" y="38"/>
              </a:cxn>
              <a:cxn ang="0">
                <a:pos x="13" y="39"/>
              </a:cxn>
              <a:cxn ang="0">
                <a:pos x="13" y="39"/>
              </a:cxn>
              <a:cxn ang="0">
                <a:pos x="34" y="18"/>
              </a:cxn>
              <a:cxn ang="0">
                <a:pos x="34" y="18"/>
              </a:cxn>
              <a:cxn ang="0">
                <a:pos x="33" y="17"/>
              </a:cxn>
              <a:cxn ang="0">
                <a:pos x="57" y="18"/>
              </a:cxn>
              <a:cxn ang="0">
                <a:pos x="50" y="24"/>
              </a:cxn>
              <a:cxn ang="0">
                <a:pos x="34" y="8"/>
              </a:cxn>
              <a:cxn ang="0">
                <a:pos x="41" y="2"/>
              </a:cxn>
              <a:cxn ang="0">
                <a:pos x="44" y="0"/>
              </a:cxn>
              <a:cxn ang="0">
                <a:pos x="48" y="2"/>
              </a:cxn>
              <a:cxn ang="0">
                <a:pos x="57" y="11"/>
              </a:cxn>
              <a:cxn ang="0">
                <a:pos x="58" y="14"/>
              </a:cxn>
              <a:cxn ang="0">
                <a:pos x="57" y="18"/>
              </a:cxn>
            </a:cxnLst>
            <a:rect l="0" t="0" r="r" b="b"/>
            <a:pathLst>
              <a:path w="58" h="58">
                <a:moveTo>
                  <a:pt x="48" y="26"/>
                </a:moveTo>
                <a:cubicBezTo>
                  <a:pt x="16" y="58"/>
                  <a:pt x="16" y="58"/>
                  <a:pt x="16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32" y="10"/>
                  <a:pt x="32" y="10"/>
                  <a:pt x="32" y="10"/>
                </a:cubicBezTo>
                <a:lnTo>
                  <a:pt x="48" y="26"/>
                </a:lnTo>
                <a:close/>
                <a:moveTo>
                  <a:pt x="18" y="50"/>
                </a:moveTo>
                <a:cubicBezTo>
                  <a:pt x="9" y="41"/>
                  <a:pt x="9" y="41"/>
                  <a:pt x="9" y="41"/>
                </a:cubicBezTo>
                <a:cubicBezTo>
                  <a:pt x="5" y="44"/>
                  <a:pt x="5" y="44"/>
                  <a:pt x="5" y="44"/>
                </a:cubicBezTo>
                <a:cubicBezTo>
                  <a:pt x="5" y="48"/>
                  <a:pt x="5" y="48"/>
                  <a:pt x="5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10" y="53"/>
                  <a:pt x="10" y="53"/>
                  <a:pt x="10" y="53"/>
                </a:cubicBezTo>
                <a:cubicBezTo>
                  <a:pt x="14" y="53"/>
                  <a:pt x="14" y="53"/>
                  <a:pt x="14" y="53"/>
                </a:cubicBezTo>
                <a:lnTo>
                  <a:pt x="18" y="50"/>
                </a:lnTo>
                <a:close/>
                <a:moveTo>
                  <a:pt x="33" y="17"/>
                </a:moveTo>
                <a:cubicBezTo>
                  <a:pt x="33" y="17"/>
                  <a:pt x="33" y="17"/>
                  <a:pt x="33" y="17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9"/>
                  <a:pt x="12" y="39"/>
                  <a:pt x="13" y="39"/>
                </a:cubicBezTo>
                <a:cubicBezTo>
                  <a:pt x="13" y="39"/>
                  <a:pt x="13" y="39"/>
                  <a:pt x="13" y="39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7"/>
                  <a:pt x="34" y="17"/>
                  <a:pt x="33" y="17"/>
                </a:cubicBezTo>
                <a:close/>
                <a:moveTo>
                  <a:pt x="57" y="18"/>
                </a:moveTo>
                <a:cubicBezTo>
                  <a:pt x="50" y="24"/>
                  <a:pt x="50" y="24"/>
                  <a:pt x="50" y="24"/>
                </a:cubicBezTo>
                <a:cubicBezTo>
                  <a:pt x="34" y="8"/>
                  <a:pt x="34" y="8"/>
                  <a:pt x="34" y="8"/>
                </a:cubicBezTo>
                <a:cubicBezTo>
                  <a:pt x="41" y="2"/>
                  <a:pt x="41" y="2"/>
                  <a:pt x="41" y="2"/>
                </a:cubicBezTo>
                <a:cubicBezTo>
                  <a:pt x="42" y="1"/>
                  <a:pt x="43" y="0"/>
                  <a:pt x="44" y="0"/>
                </a:cubicBezTo>
                <a:cubicBezTo>
                  <a:pt x="45" y="0"/>
                  <a:pt x="47" y="1"/>
                  <a:pt x="48" y="2"/>
                </a:cubicBezTo>
                <a:cubicBezTo>
                  <a:pt x="57" y="11"/>
                  <a:pt x="57" y="11"/>
                  <a:pt x="57" y="11"/>
                </a:cubicBezTo>
                <a:cubicBezTo>
                  <a:pt x="57" y="12"/>
                  <a:pt x="58" y="13"/>
                  <a:pt x="58" y="14"/>
                </a:cubicBezTo>
                <a:cubicBezTo>
                  <a:pt x="58" y="15"/>
                  <a:pt x="57" y="17"/>
                  <a:pt x="57" y="1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108" name="Freeform 116"/>
          <p:cNvSpPr/>
          <p:nvPr/>
        </p:nvSpPr>
        <p:spPr bwMode="auto">
          <a:xfrm>
            <a:off x="3384550" y="4686300"/>
            <a:ext cx="257175" cy="244475"/>
          </a:xfrm>
          <a:custGeom>
            <a:avLst/>
            <a:gdLst/>
            <a:ahLst/>
            <a:cxnLst>
              <a:cxn ang="0">
                <a:pos x="63" y="25"/>
              </a:cxn>
              <a:cxn ang="0">
                <a:pos x="49" y="39"/>
              </a:cxn>
              <a:cxn ang="0">
                <a:pos x="52" y="57"/>
              </a:cxn>
              <a:cxn ang="0">
                <a:pos x="52" y="58"/>
              </a:cxn>
              <a:cxn ang="0">
                <a:pos x="51" y="60"/>
              </a:cxn>
              <a:cxn ang="0">
                <a:pos x="49" y="60"/>
              </a:cxn>
              <a:cxn ang="0">
                <a:pos x="32" y="51"/>
              </a:cxn>
              <a:cxn ang="0">
                <a:pos x="15" y="60"/>
              </a:cxn>
              <a:cxn ang="0">
                <a:pos x="13" y="60"/>
              </a:cxn>
              <a:cxn ang="0">
                <a:pos x="12" y="58"/>
              </a:cxn>
              <a:cxn ang="0">
                <a:pos x="12" y="57"/>
              </a:cxn>
              <a:cxn ang="0">
                <a:pos x="15" y="39"/>
              </a:cxn>
              <a:cxn ang="0">
                <a:pos x="1" y="25"/>
              </a:cxn>
              <a:cxn ang="0">
                <a:pos x="0" y="23"/>
              </a:cxn>
              <a:cxn ang="0">
                <a:pos x="3" y="22"/>
              </a:cxn>
              <a:cxn ang="0">
                <a:pos x="22" y="19"/>
              </a:cxn>
              <a:cxn ang="0">
                <a:pos x="30" y="1"/>
              </a:cxn>
              <a:cxn ang="0">
                <a:pos x="32" y="0"/>
              </a:cxn>
              <a:cxn ang="0">
                <a:pos x="34" y="1"/>
              </a:cxn>
              <a:cxn ang="0">
                <a:pos x="42" y="19"/>
              </a:cxn>
              <a:cxn ang="0">
                <a:pos x="61" y="22"/>
              </a:cxn>
              <a:cxn ang="0">
                <a:pos x="64" y="23"/>
              </a:cxn>
              <a:cxn ang="0">
                <a:pos x="63" y="25"/>
              </a:cxn>
            </a:cxnLst>
            <a:rect l="0" t="0" r="r" b="b"/>
            <a:pathLst>
              <a:path w="64" h="60">
                <a:moveTo>
                  <a:pt x="63" y="25"/>
                </a:moveTo>
                <a:cubicBezTo>
                  <a:pt x="49" y="39"/>
                  <a:pt x="49" y="39"/>
                  <a:pt x="49" y="39"/>
                </a:cubicBezTo>
                <a:cubicBezTo>
                  <a:pt x="52" y="57"/>
                  <a:pt x="52" y="57"/>
                  <a:pt x="52" y="57"/>
                </a:cubicBezTo>
                <a:cubicBezTo>
                  <a:pt x="52" y="58"/>
                  <a:pt x="52" y="58"/>
                  <a:pt x="52" y="58"/>
                </a:cubicBezTo>
                <a:cubicBezTo>
                  <a:pt x="52" y="59"/>
                  <a:pt x="52" y="60"/>
                  <a:pt x="51" y="60"/>
                </a:cubicBezTo>
                <a:cubicBezTo>
                  <a:pt x="50" y="60"/>
                  <a:pt x="50" y="60"/>
                  <a:pt x="49" y="60"/>
                </a:cubicBezTo>
                <a:cubicBezTo>
                  <a:pt x="32" y="51"/>
                  <a:pt x="32" y="51"/>
                  <a:pt x="32" y="51"/>
                </a:cubicBezTo>
                <a:cubicBezTo>
                  <a:pt x="15" y="60"/>
                  <a:pt x="15" y="60"/>
                  <a:pt x="15" y="60"/>
                </a:cubicBezTo>
                <a:cubicBezTo>
                  <a:pt x="14" y="60"/>
                  <a:pt x="14" y="60"/>
                  <a:pt x="13" y="60"/>
                </a:cubicBezTo>
                <a:cubicBezTo>
                  <a:pt x="12" y="60"/>
                  <a:pt x="12" y="59"/>
                  <a:pt x="12" y="58"/>
                </a:cubicBezTo>
                <a:cubicBezTo>
                  <a:pt x="12" y="58"/>
                  <a:pt x="12" y="58"/>
                  <a:pt x="12" y="57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0" y="24"/>
                  <a:pt x="0" y="23"/>
                </a:cubicBezTo>
                <a:cubicBezTo>
                  <a:pt x="0" y="22"/>
                  <a:pt x="2" y="22"/>
                  <a:pt x="3" y="22"/>
                </a:cubicBezTo>
                <a:cubicBezTo>
                  <a:pt x="22" y="19"/>
                  <a:pt x="22" y="19"/>
                  <a:pt x="22" y="19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1"/>
                  <a:pt x="31" y="0"/>
                  <a:pt x="32" y="0"/>
                </a:cubicBezTo>
                <a:cubicBezTo>
                  <a:pt x="33" y="0"/>
                  <a:pt x="34" y="1"/>
                  <a:pt x="34" y="1"/>
                </a:cubicBezTo>
                <a:cubicBezTo>
                  <a:pt x="42" y="19"/>
                  <a:pt x="42" y="19"/>
                  <a:pt x="42" y="19"/>
                </a:cubicBezTo>
                <a:cubicBezTo>
                  <a:pt x="61" y="22"/>
                  <a:pt x="61" y="22"/>
                  <a:pt x="61" y="22"/>
                </a:cubicBezTo>
                <a:cubicBezTo>
                  <a:pt x="62" y="22"/>
                  <a:pt x="64" y="22"/>
                  <a:pt x="64" y="23"/>
                </a:cubicBezTo>
                <a:cubicBezTo>
                  <a:pt x="64" y="24"/>
                  <a:pt x="63" y="25"/>
                  <a:pt x="63" y="25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109" name="Oval 92"/>
          <p:cNvSpPr/>
          <p:nvPr/>
        </p:nvSpPr>
        <p:spPr>
          <a:xfrm>
            <a:off x="5470525" y="4572000"/>
            <a:ext cx="473075" cy="4730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0" name="Freeform 116"/>
          <p:cNvSpPr/>
          <p:nvPr/>
        </p:nvSpPr>
        <p:spPr bwMode="auto">
          <a:xfrm>
            <a:off x="5578475" y="4686300"/>
            <a:ext cx="257175" cy="244475"/>
          </a:xfrm>
          <a:custGeom>
            <a:avLst/>
            <a:gdLst/>
            <a:ahLst/>
            <a:cxnLst>
              <a:cxn ang="0">
                <a:pos x="63" y="25"/>
              </a:cxn>
              <a:cxn ang="0">
                <a:pos x="49" y="39"/>
              </a:cxn>
              <a:cxn ang="0">
                <a:pos x="52" y="57"/>
              </a:cxn>
              <a:cxn ang="0">
                <a:pos x="52" y="58"/>
              </a:cxn>
              <a:cxn ang="0">
                <a:pos x="51" y="60"/>
              </a:cxn>
              <a:cxn ang="0">
                <a:pos x="49" y="60"/>
              </a:cxn>
              <a:cxn ang="0">
                <a:pos x="32" y="51"/>
              </a:cxn>
              <a:cxn ang="0">
                <a:pos x="15" y="60"/>
              </a:cxn>
              <a:cxn ang="0">
                <a:pos x="13" y="60"/>
              </a:cxn>
              <a:cxn ang="0">
                <a:pos x="12" y="58"/>
              </a:cxn>
              <a:cxn ang="0">
                <a:pos x="12" y="57"/>
              </a:cxn>
              <a:cxn ang="0">
                <a:pos x="15" y="39"/>
              </a:cxn>
              <a:cxn ang="0">
                <a:pos x="1" y="25"/>
              </a:cxn>
              <a:cxn ang="0">
                <a:pos x="0" y="23"/>
              </a:cxn>
              <a:cxn ang="0">
                <a:pos x="3" y="22"/>
              </a:cxn>
              <a:cxn ang="0">
                <a:pos x="22" y="19"/>
              </a:cxn>
              <a:cxn ang="0">
                <a:pos x="30" y="1"/>
              </a:cxn>
              <a:cxn ang="0">
                <a:pos x="32" y="0"/>
              </a:cxn>
              <a:cxn ang="0">
                <a:pos x="34" y="1"/>
              </a:cxn>
              <a:cxn ang="0">
                <a:pos x="42" y="19"/>
              </a:cxn>
              <a:cxn ang="0">
                <a:pos x="61" y="22"/>
              </a:cxn>
              <a:cxn ang="0">
                <a:pos x="64" y="23"/>
              </a:cxn>
              <a:cxn ang="0">
                <a:pos x="63" y="25"/>
              </a:cxn>
            </a:cxnLst>
            <a:rect l="0" t="0" r="r" b="b"/>
            <a:pathLst>
              <a:path w="64" h="60">
                <a:moveTo>
                  <a:pt x="63" y="25"/>
                </a:moveTo>
                <a:cubicBezTo>
                  <a:pt x="49" y="39"/>
                  <a:pt x="49" y="39"/>
                  <a:pt x="49" y="39"/>
                </a:cubicBezTo>
                <a:cubicBezTo>
                  <a:pt x="52" y="57"/>
                  <a:pt x="52" y="57"/>
                  <a:pt x="52" y="57"/>
                </a:cubicBezTo>
                <a:cubicBezTo>
                  <a:pt x="52" y="58"/>
                  <a:pt x="52" y="58"/>
                  <a:pt x="52" y="58"/>
                </a:cubicBezTo>
                <a:cubicBezTo>
                  <a:pt x="52" y="59"/>
                  <a:pt x="52" y="60"/>
                  <a:pt x="51" y="60"/>
                </a:cubicBezTo>
                <a:cubicBezTo>
                  <a:pt x="50" y="60"/>
                  <a:pt x="50" y="60"/>
                  <a:pt x="49" y="60"/>
                </a:cubicBezTo>
                <a:cubicBezTo>
                  <a:pt x="32" y="51"/>
                  <a:pt x="32" y="51"/>
                  <a:pt x="32" y="51"/>
                </a:cubicBezTo>
                <a:cubicBezTo>
                  <a:pt x="15" y="60"/>
                  <a:pt x="15" y="60"/>
                  <a:pt x="15" y="60"/>
                </a:cubicBezTo>
                <a:cubicBezTo>
                  <a:pt x="14" y="60"/>
                  <a:pt x="14" y="60"/>
                  <a:pt x="13" y="60"/>
                </a:cubicBezTo>
                <a:cubicBezTo>
                  <a:pt x="12" y="60"/>
                  <a:pt x="12" y="59"/>
                  <a:pt x="12" y="58"/>
                </a:cubicBezTo>
                <a:cubicBezTo>
                  <a:pt x="12" y="58"/>
                  <a:pt x="12" y="58"/>
                  <a:pt x="12" y="57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0" y="24"/>
                  <a:pt x="0" y="23"/>
                </a:cubicBezTo>
                <a:cubicBezTo>
                  <a:pt x="0" y="22"/>
                  <a:pt x="2" y="22"/>
                  <a:pt x="3" y="22"/>
                </a:cubicBezTo>
                <a:cubicBezTo>
                  <a:pt x="22" y="19"/>
                  <a:pt x="22" y="19"/>
                  <a:pt x="22" y="19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1"/>
                  <a:pt x="31" y="0"/>
                  <a:pt x="32" y="0"/>
                </a:cubicBezTo>
                <a:cubicBezTo>
                  <a:pt x="33" y="0"/>
                  <a:pt x="34" y="1"/>
                  <a:pt x="34" y="1"/>
                </a:cubicBezTo>
                <a:cubicBezTo>
                  <a:pt x="42" y="19"/>
                  <a:pt x="42" y="19"/>
                  <a:pt x="42" y="19"/>
                </a:cubicBezTo>
                <a:cubicBezTo>
                  <a:pt x="61" y="22"/>
                  <a:pt x="61" y="22"/>
                  <a:pt x="61" y="22"/>
                </a:cubicBezTo>
                <a:cubicBezTo>
                  <a:pt x="62" y="22"/>
                  <a:pt x="64" y="22"/>
                  <a:pt x="64" y="23"/>
                </a:cubicBezTo>
                <a:cubicBezTo>
                  <a:pt x="64" y="24"/>
                  <a:pt x="63" y="25"/>
                  <a:pt x="63" y="25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3970338" y="3635375"/>
            <a:ext cx="1211263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随书光盘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5800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余种</a:t>
            </a:r>
          </a:p>
        </p:txBody>
      </p:sp>
      <p:sp>
        <p:nvSpPr>
          <p:cNvPr id="112" name="矩形 111"/>
          <p:cNvSpPr/>
          <p:nvPr/>
        </p:nvSpPr>
        <p:spPr>
          <a:xfrm>
            <a:off x="3829050" y="4549775"/>
            <a:ext cx="1477963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名师讲坛</a:t>
            </a: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视频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5300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集</a:t>
            </a:r>
          </a:p>
        </p:txBody>
      </p:sp>
      <p:sp>
        <p:nvSpPr>
          <p:cNvPr id="113" name="矩形 112"/>
          <p:cNvSpPr/>
          <p:nvPr/>
        </p:nvSpPr>
        <p:spPr>
          <a:xfrm>
            <a:off x="6049021" y="2667000"/>
            <a:ext cx="14750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电子资源库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75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个</a:t>
            </a:r>
          </a:p>
        </p:txBody>
      </p:sp>
      <p:sp>
        <p:nvSpPr>
          <p:cNvPr id="114" name="矩形 113"/>
          <p:cNvSpPr/>
          <p:nvPr/>
        </p:nvSpPr>
        <p:spPr>
          <a:xfrm>
            <a:off x="5694205" y="3657600"/>
            <a:ext cx="22275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   7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个自建中医药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特色数据库</a:t>
            </a: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6172200" y="4511675"/>
            <a:ext cx="1211263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1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套文献</a:t>
            </a: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管理软件</a:t>
            </a:r>
          </a:p>
        </p:txBody>
      </p:sp>
      <p:sp>
        <p:nvSpPr>
          <p:cNvPr id="2" name="矩形 1"/>
          <p:cNvSpPr/>
          <p:nvPr/>
        </p:nvSpPr>
        <p:spPr>
          <a:xfrm>
            <a:off x="2022475" y="3254375"/>
            <a:ext cx="492125" cy="1570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 panose="020B0606020202030204" pitchFamily="34" charset="0"/>
                <a:ea typeface="微软雅黑" panose="020B0503020204020204" pitchFamily="34" charset="-122"/>
                <a:cs typeface="+mn-ea"/>
                <a:sym typeface="+mn-lt"/>
              </a:rPr>
              <a:t>电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 Narrow" panose="020B0606020202030204" pitchFamily="34" charset="0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 panose="020B0606020202030204" pitchFamily="34" charset="0"/>
                <a:ea typeface="微软雅黑" panose="020B0503020204020204" pitchFamily="34" charset="-122"/>
                <a:cs typeface="+mn-ea"/>
                <a:sym typeface="+mn-lt"/>
              </a:rPr>
              <a:t>子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 Narrow" panose="020B0606020202030204" pitchFamily="34" charset="0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 panose="020B0606020202030204" pitchFamily="34" charset="0"/>
                <a:ea typeface="微软雅黑" panose="020B0503020204020204" pitchFamily="34" charset="-122"/>
                <a:cs typeface="+mn-ea"/>
                <a:sym typeface="+mn-lt"/>
              </a:rPr>
              <a:t>资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 Narrow" panose="020B0606020202030204" pitchFamily="34" charset="0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 panose="020B0606020202030204" pitchFamily="34" charset="0"/>
                <a:ea typeface="微软雅黑" panose="020B0503020204020204" pitchFamily="34" charset="-122"/>
                <a:cs typeface="+mn-ea"/>
                <a:sym typeface="+mn-lt"/>
              </a:rPr>
              <a:t>源</a:t>
            </a:r>
          </a:p>
        </p:txBody>
      </p:sp>
      <p:sp>
        <p:nvSpPr>
          <p:cNvPr id="13344" name="灯片编号占位符 2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8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4" grpId="0"/>
      <p:bldP spid="85" grpId="0" animBg="1"/>
      <p:bldP spid="93" grpId="0" animBg="1"/>
      <p:bldP spid="98" grpId="0" animBg="1"/>
      <p:bldP spid="100" grpId="0" animBg="1"/>
      <p:bldP spid="106" grpId="0" animBg="1"/>
      <p:bldP spid="109" grpId="0" animBg="1"/>
      <p:bldP spid="111" grpId="0"/>
      <p:bldP spid="112" grpId="0"/>
      <p:bldP spid="113" grpId="0"/>
      <p:bldP spid="114" grpId="0"/>
      <p:bldP spid="11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4211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80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5" name="内容占位符 2"/>
          <p:cNvSpPr/>
          <p:nvPr/>
        </p:nvSpPr>
        <p:spPr>
          <a:xfrm>
            <a:off x="2057400" y="1828800"/>
            <a:ext cx="5486400" cy="32639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lnSpc>
                <a:spcPts val="4200"/>
              </a:lnSpc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2009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年，黄耀燊教授家属将其生前藏全数捐赠与图书馆，图书馆特成立黄耀燊教授赠书纪念室加以庋（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guǐ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）藏，赠书中犹为珍贵的是黄耀燊教授历年病案记录、手稿与处方。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2944813" y="987425"/>
            <a:ext cx="4065588" cy="423863"/>
          </a:xfrm>
          <a:prstGeom prst="roundRect">
            <a:avLst>
              <a:gd name="adj" fmla="val 784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文本框 30"/>
          <p:cNvSpPr txBox="1"/>
          <p:nvPr/>
        </p:nvSpPr>
        <p:spPr>
          <a:xfrm>
            <a:off x="3124200" y="914400"/>
            <a:ext cx="4191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514350" lvl="0" indent="-514350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黄耀燊教授赠书纪念室</a:t>
            </a:r>
            <a:endParaRPr lang="en-US" altLang="zh-CN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云形标注 7"/>
          <p:cNvSpPr/>
          <p:nvPr/>
        </p:nvSpPr>
        <p:spPr bwMode="auto">
          <a:xfrm>
            <a:off x="1524000" y="1676400"/>
            <a:ext cx="6172200" cy="4191000"/>
          </a:xfrm>
          <a:prstGeom prst="cloudCallout">
            <a:avLst>
              <a:gd name="adj1" fmla="val -45053"/>
              <a:gd name="adj2" fmla="val 68129"/>
            </a:avLst>
          </a:prstGeom>
          <a:noFill/>
          <a:ln w="22225" cap="flat" cmpd="sng" algn="ctr">
            <a:solidFill>
              <a:srgbClr val="FFCA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              </a:t>
            </a:r>
            <a:endParaRPr kumimoji="1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 Black" panose="020B0A040201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 Black" panose="020B0A040201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br>
            <a:endParaRPr kumimoji="1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5235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81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187450"/>
            <a:ext cx="7607300" cy="497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6259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82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962400" y="1063625"/>
            <a:ext cx="1676400" cy="423863"/>
          </a:xfrm>
          <a:prstGeom prst="roundRect">
            <a:avLst>
              <a:gd name="adj" fmla="val 784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文本框 30"/>
          <p:cNvSpPr txBox="1"/>
          <p:nvPr/>
        </p:nvSpPr>
        <p:spPr>
          <a:xfrm>
            <a:off x="3810000" y="1001713"/>
            <a:ext cx="1828800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ea typeface="宋体" panose="02010600030101010101" pitchFamily="2" charset="-122"/>
              </a:rPr>
              <a:t> 古籍书库</a:t>
            </a:r>
          </a:p>
        </p:txBody>
      </p:sp>
      <p:sp>
        <p:nvSpPr>
          <p:cNvPr id="6" name="内容占位符 2"/>
          <p:cNvSpPr/>
          <p:nvPr/>
        </p:nvSpPr>
        <p:spPr>
          <a:xfrm>
            <a:off x="2057400" y="2438400"/>
            <a:ext cx="5638800" cy="32639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>
              <a:lnSpc>
                <a:spcPts val="4200"/>
              </a:lnSpc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    馆藏古籍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万多册，另收藏有多种新影印大</a:t>
            </a:r>
          </a:p>
          <a:p>
            <a:pPr marL="0" lvl="0" indent="0">
              <a:lnSpc>
                <a:spcPts val="4200"/>
              </a:lnSpc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型古籍丛书，如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广州大典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》《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中华本草全书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》《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中医孤本大全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等。一部古籍入选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全国珍贵古籍名录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77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部古籍入选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广东省珍贵古籍名录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，为广东省古籍重点保护单位。除古籍阅览外，开展古籍修复、古籍寄存等业务。</a:t>
            </a:r>
          </a:p>
        </p:txBody>
      </p:sp>
      <p:sp>
        <p:nvSpPr>
          <p:cNvPr id="7" name="云形标注 6"/>
          <p:cNvSpPr/>
          <p:nvPr/>
        </p:nvSpPr>
        <p:spPr bwMode="auto">
          <a:xfrm>
            <a:off x="1371600" y="1600200"/>
            <a:ext cx="6781800" cy="4953000"/>
          </a:xfrm>
          <a:prstGeom prst="cloudCallout">
            <a:avLst>
              <a:gd name="adj1" fmla="val -62317"/>
              <a:gd name="adj2" fmla="val 49480"/>
            </a:avLst>
          </a:prstGeom>
          <a:noFill/>
          <a:ln w="22225" cap="flat" cmpd="sng" algn="ctr">
            <a:solidFill>
              <a:srgbClr val="FFCA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              </a:t>
            </a:r>
            <a:endParaRPr kumimoji="1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 Black" panose="020B0A040201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 Black" panose="020B0A040201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br>
            <a:endParaRPr kumimoji="1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7283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83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pic>
        <p:nvPicPr>
          <p:cNvPr id="97284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52600"/>
            <a:ext cx="7620000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9331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84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905000"/>
            <a:ext cx="2633663" cy="374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1905000"/>
            <a:ext cx="2878138" cy="374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2800" y="1905000"/>
            <a:ext cx="2757488" cy="374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55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85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pic>
        <p:nvPicPr>
          <p:cNvPr id="4" name="图片 10" descr="图片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2667000"/>
            <a:ext cx="3925888" cy="2628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11" descr="图片6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2667000"/>
            <a:ext cx="4191000" cy="2628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379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86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2325" y="1000125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培训讲座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38" y="2082800"/>
            <a:ext cx="5159375" cy="2825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3" descr="22  2015年7月9日 图书馆专题讲座_副本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2675" y="3340100"/>
            <a:ext cx="5699125" cy="313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1322187">
            <a:off x="5405438" y="1433513"/>
            <a:ext cx="4211637" cy="4795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内容占位符 2"/>
          <p:cNvSpPr txBox="1"/>
          <p:nvPr/>
        </p:nvSpPr>
        <p:spPr bwMode="auto">
          <a:xfrm rot="154146">
            <a:off x="6470650" y="2365375"/>
            <a:ext cx="2671763" cy="3208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数据库使用培训讲座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方正静蕾简体" pitchFamily="2" charset="-122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网络信息资源检索课程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方正静蕾简体" pitchFamily="2" charset="-122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文献管理软件使用讲座</a:t>
            </a: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。。。。。。</a:t>
            </a: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你想要的我们都给！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方正静蕾简体" pitchFamily="2" charset="-122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  <a:sym typeface="方正静蕾简体" pitchFamily="2" charset="-122"/>
              </a:rPr>
              <a:t>精彩实用讲座不要错过哦！</a:t>
            </a:r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方正静蕾简体" pitchFamily="2" charset="-122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参考咨询部：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方正静蕾简体" pitchFamily="2" charset="-122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020-39358510</a:t>
            </a:r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方正静蕾简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03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87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4" name="等腰三角形 16"/>
          <p:cNvSpPr/>
          <p:nvPr/>
        </p:nvSpPr>
        <p:spPr>
          <a:xfrm rot="5400000" flipH="1">
            <a:off x="4271169" y="137319"/>
            <a:ext cx="1133475" cy="2579688"/>
          </a:xfrm>
          <a:custGeom>
            <a:avLst/>
            <a:gdLst/>
            <a:ahLst/>
            <a:cxnLst/>
            <a:rect l="l" t="t" r="r" b="b"/>
            <a:pathLst>
              <a:path w="1134126" h="2250392">
                <a:moveTo>
                  <a:pt x="270030" y="108012"/>
                </a:moveTo>
                <a:lnTo>
                  <a:pt x="351039" y="0"/>
                </a:lnTo>
                <a:lnTo>
                  <a:pt x="432048" y="108012"/>
                </a:lnTo>
                <a:close/>
                <a:moveTo>
                  <a:pt x="0" y="2250392"/>
                </a:moveTo>
                <a:lnTo>
                  <a:pt x="0" y="117536"/>
                </a:lnTo>
                <a:lnTo>
                  <a:pt x="1134126" y="117536"/>
                </a:lnTo>
                <a:lnTo>
                  <a:pt x="1134126" y="2250392"/>
                </a:lnTo>
                <a:close/>
              </a:path>
            </a:pathLst>
          </a:custGeom>
          <a:solidFill>
            <a:srgbClr val="D79759"/>
          </a:solidFill>
          <a:ln>
            <a:solidFill>
              <a:srgbClr val="D79759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3579813" y="1371600"/>
            <a:ext cx="277653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lt"/>
              </a:rPr>
              <a:t>文化活动</a:t>
            </a:r>
          </a:p>
        </p:txBody>
      </p:sp>
      <p:sp>
        <p:nvSpPr>
          <p:cNvPr id="102406" name="矩形 2"/>
          <p:cNvSpPr/>
          <p:nvPr/>
        </p:nvSpPr>
        <p:spPr>
          <a:xfrm>
            <a:off x="3505200" y="685800"/>
            <a:ext cx="793750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chemeClr val="bg1"/>
                </a:solidFill>
                <a:latin typeface="Algerian" panose="04020705040A02060702" pitchFamily="82" charset="0"/>
                <a:ea typeface="楷体" panose="02010609060101010101" pitchFamily="49" charset="-122"/>
              </a:rPr>
              <a:t>04</a:t>
            </a:r>
            <a:endParaRPr lang="zh-CN" altLang="en-US" sz="4000" dirty="0">
              <a:solidFill>
                <a:schemeClr val="bg1"/>
              </a:solidFill>
              <a:latin typeface="Algerian" panose="04020705040A02060702" pitchFamily="82" charset="0"/>
              <a:ea typeface="楷体" panose="02010609060101010101" pitchFamily="49" charset="-122"/>
            </a:endParaRPr>
          </a:p>
        </p:txBody>
      </p:sp>
      <p:sp>
        <p:nvSpPr>
          <p:cNvPr id="7" name="Oval 92"/>
          <p:cNvSpPr/>
          <p:nvPr/>
        </p:nvSpPr>
        <p:spPr>
          <a:xfrm>
            <a:off x="687388" y="2336800"/>
            <a:ext cx="473075" cy="473075"/>
          </a:xfrm>
          <a:prstGeom prst="ellipse">
            <a:avLst/>
          </a:prstGeom>
          <a:solidFill>
            <a:srgbClr val="FF5050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Freeform 230"/>
          <p:cNvSpPr>
            <a:spLocks noEditPoints="1"/>
          </p:cNvSpPr>
          <p:nvPr/>
        </p:nvSpPr>
        <p:spPr bwMode="auto">
          <a:xfrm>
            <a:off x="806450" y="2455863"/>
            <a:ext cx="234950" cy="234950"/>
          </a:xfrm>
          <a:custGeom>
            <a:avLst/>
            <a:gdLst/>
            <a:ahLst/>
            <a:cxnLst>
              <a:cxn ang="0">
                <a:pos x="48" y="26"/>
              </a:cxn>
              <a:cxn ang="0">
                <a:pos x="16" y="58"/>
              </a:cxn>
              <a:cxn ang="0">
                <a:pos x="0" y="58"/>
              </a:cxn>
              <a:cxn ang="0">
                <a:pos x="0" y="42"/>
              </a:cxn>
              <a:cxn ang="0">
                <a:pos x="32" y="10"/>
              </a:cxn>
              <a:cxn ang="0">
                <a:pos x="48" y="26"/>
              </a:cxn>
              <a:cxn ang="0">
                <a:pos x="18" y="50"/>
              </a:cxn>
              <a:cxn ang="0">
                <a:pos x="9" y="41"/>
              </a:cxn>
              <a:cxn ang="0">
                <a:pos x="5" y="44"/>
              </a:cxn>
              <a:cxn ang="0">
                <a:pos x="5" y="48"/>
              </a:cxn>
              <a:cxn ang="0">
                <a:pos x="10" y="48"/>
              </a:cxn>
              <a:cxn ang="0">
                <a:pos x="10" y="53"/>
              </a:cxn>
              <a:cxn ang="0">
                <a:pos x="14" y="53"/>
              </a:cxn>
              <a:cxn ang="0">
                <a:pos x="18" y="50"/>
              </a:cxn>
              <a:cxn ang="0">
                <a:pos x="33" y="17"/>
              </a:cxn>
              <a:cxn ang="0">
                <a:pos x="33" y="17"/>
              </a:cxn>
              <a:cxn ang="0">
                <a:pos x="12" y="38"/>
              </a:cxn>
              <a:cxn ang="0">
                <a:pos x="12" y="38"/>
              </a:cxn>
              <a:cxn ang="0">
                <a:pos x="13" y="39"/>
              </a:cxn>
              <a:cxn ang="0">
                <a:pos x="13" y="39"/>
              </a:cxn>
              <a:cxn ang="0">
                <a:pos x="34" y="18"/>
              </a:cxn>
              <a:cxn ang="0">
                <a:pos x="34" y="18"/>
              </a:cxn>
              <a:cxn ang="0">
                <a:pos x="33" y="17"/>
              </a:cxn>
              <a:cxn ang="0">
                <a:pos x="57" y="18"/>
              </a:cxn>
              <a:cxn ang="0">
                <a:pos x="50" y="24"/>
              </a:cxn>
              <a:cxn ang="0">
                <a:pos x="34" y="8"/>
              </a:cxn>
              <a:cxn ang="0">
                <a:pos x="41" y="2"/>
              </a:cxn>
              <a:cxn ang="0">
                <a:pos x="44" y="0"/>
              </a:cxn>
              <a:cxn ang="0">
                <a:pos x="48" y="2"/>
              </a:cxn>
              <a:cxn ang="0">
                <a:pos x="57" y="11"/>
              </a:cxn>
              <a:cxn ang="0">
                <a:pos x="58" y="14"/>
              </a:cxn>
              <a:cxn ang="0">
                <a:pos x="57" y="18"/>
              </a:cxn>
            </a:cxnLst>
            <a:rect l="0" t="0" r="r" b="b"/>
            <a:pathLst>
              <a:path w="58" h="58">
                <a:moveTo>
                  <a:pt x="48" y="26"/>
                </a:moveTo>
                <a:cubicBezTo>
                  <a:pt x="16" y="58"/>
                  <a:pt x="16" y="58"/>
                  <a:pt x="16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32" y="10"/>
                  <a:pt x="32" y="10"/>
                  <a:pt x="32" y="10"/>
                </a:cubicBezTo>
                <a:lnTo>
                  <a:pt x="48" y="26"/>
                </a:lnTo>
                <a:close/>
                <a:moveTo>
                  <a:pt x="18" y="50"/>
                </a:moveTo>
                <a:cubicBezTo>
                  <a:pt x="9" y="41"/>
                  <a:pt x="9" y="41"/>
                  <a:pt x="9" y="41"/>
                </a:cubicBezTo>
                <a:cubicBezTo>
                  <a:pt x="5" y="44"/>
                  <a:pt x="5" y="44"/>
                  <a:pt x="5" y="44"/>
                </a:cubicBezTo>
                <a:cubicBezTo>
                  <a:pt x="5" y="48"/>
                  <a:pt x="5" y="48"/>
                  <a:pt x="5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10" y="53"/>
                  <a:pt x="10" y="53"/>
                  <a:pt x="10" y="53"/>
                </a:cubicBezTo>
                <a:cubicBezTo>
                  <a:pt x="14" y="53"/>
                  <a:pt x="14" y="53"/>
                  <a:pt x="14" y="53"/>
                </a:cubicBezTo>
                <a:lnTo>
                  <a:pt x="18" y="50"/>
                </a:lnTo>
                <a:close/>
                <a:moveTo>
                  <a:pt x="33" y="17"/>
                </a:moveTo>
                <a:cubicBezTo>
                  <a:pt x="33" y="17"/>
                  <a:pt x="33" y="17"/>
                  <a:pt x="33" y="17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9"/>
                  <a:pt x="12" y="39"/>
                  <a:pt x="13" y="39"/>
                </a:cubicBezTo>
                <a:cubicBezTo>
                  <a:pt x="13" y="39"/>
                  <a:pt x="13" y="39"/>
                  <a:pt x="13" y="39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7"/>
                  <a:pt x="34" y="17"/>
                  <a:pt x="33" y="17"/>
                </a:cubicBezTo>
                <a:close/>
                <a:moveTo>
                  <a:pt x="57" y="18"/>
                </a:moveTo>
                <a:cubicBezTo>
                  <a:pt x="50" y="24"/>
                  <a:pt x="50" y="24"/>
                  <a:pt x="50" y="24"/>
                </a:cubicBezTo>
                <a:cubicBezTo>
                  <a:pt x="34" y="8"/>
                  <a:pt x="34" y="8"/>
                  <a:pt x="34" y="8"/>
                </a:cubicBezTo>
                <a:cubicBezTo>
                  <a:pt x="41" y="2"/>
                  <a:pt x="41" y="2"/>
                  <a:pt x="41" y="2"/>
                </a:cubicBezTo>
                <a:cubicBezTo>
                  <a:pt x="42" y="1"/>
                  <a:pt x="43" y="0"/>
                  <a:pt x="44" y="0"/>
                </a:cubicBezTo>
                <a:cubicBezTo>
                  <a:pt x="45" y="0"/>
                  <a:pt x="47" y="1"/>
                  <a:pt x="48" y="2"/>
                </a:cubicBezTo>
                <a:cubicBezTo>
                  <a:pt x="57" y="11"/>
                  <a:pt x="57" y="11"/>
                  <a:pt x="57" y="11"/>
                </a:cubicBezTo>
                <a:cubicBezTo>
                  <a:pt x="57" y="12"/>
                  <a:pt x="58" y="13"/>
                  <a:pt x="58" y="14"/>
                </a:cubicBezTo>
                <a:cubicBezTo>
                  <a:pt x="58" y="15"/>
                  <a:pt x="57" y="17"/>
                  <a:pt x="57" y="1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9" name="Oval 92"/>
          <p:cNvSpPr/>
          <p:nvPr/>
        </p:nvSpPr>
        <p:spPr>
          <a:xfrm>
            <a:off x="687388" y="4241800"/>
            <a:ext cx="473075" cy="4730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Oval 104"/>
          <p:cNvSpPr/>
          <p:nvPr/>
        </p:nvSpPr>
        <p:spPr>
          <a:xfrm>
            <a:off x="687388" y="3317875"/>
            <a:ext cx="473075" cy="473075"/>
          </a:xfrm>
          <a:prstGeom prst="ellipse">
            <a:avLst/>
          </a:prstGeom>
          <a:solidFill>
            <a:schemeClr val="accent1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Freeform 80"/>
          <p:cNvSpPr/>
          <p:nvPr/>
        </p:nvSpPr>
        <p:spPr bwMode="auto">
          <a:xfrm>
            <a:off x="804863" y="3433763"/>
            <a:ext cx="236538" cy="241300"/>
          </a:xfrm>
          <a:custGeom>
            <a:avLst/>
            <a:gdLst/>
            <a:ahLst/>
            <a:cxnLst>
              <a:cxn ang="0">
                <a:pos x="29" y="53"/>
              </a:cxn>
              <a:cxn ang="0">
                <a:pos x="26" y="54"/>
              </a:cxn>
              <a:cxn ang="0">
                <a:pos x="26" y="54"/>
              </a:cxn>
              <a:cxn ang="0">
                <a:pos x="24" y="51"/>
              </a:cxn>
              <a:cxn ang="0">
                <a:pos x="24" y="30"/>
              </a:cxn>
              <a:cxn ang="0">
                <a:pos x="2" y="30"/>
              </a:cxn>
              <a:cxn ang="0">
                <a:pos x="0" y="28"/>
              </a:cxn>
              <a:cxn ang="0">
                <a:pos x="1" y="25"/>
              </a:cxn>
              <a:cxn ang="0">
                <a:pos x="50" y="1"/>
              </a:cxn>
              <a:cxn ang="0">
                <a:pos x="51" y="0"/>
              </a:cxn>
              <a:cxn ang="0">
                <a:pos x="52" y="1"/>
              </a:cxn>
              <a:cxn ang="0">
                <a:pos x="53" y="4"/>
              </a:cxn>
              <a:cxn ang="0">
                <a:pos x="29" y="53"/>
              </a:cxn>
            </a:cxnLst>
            <a:rect l="0" t="0" r="r" b="b"/>
            <a:pathLst>
              <a:path w="53" h="54">
                <a:moveTo>
                  <a:pt x="29" y="53"/>
                </a:moveTo>
                <a:cubicBezTo>
                  <a:pt x="28" y="53"/>
                  <a:pt x="27" y="54"/>
                  <a:pt x="26" y="54"/>
                </a:cubicBezTo>
                <a:cubicBezTo>
                  <a:pt x="26" y="54"/>
                  <a:pt x="26" y="54"/>
                  <a:pt x="26" y="54"/>
                </a:cubicBezTo>
                <a:cubicBezTo>
                  <a:pt x="25" y="54"/>
                  <a:pt x="24" y="53"/>
                  <a:pt x="24" y="51"/>
                </a:cubicBezTo>
                <a:cubicBezTo>
                  <a:pt x="24" y="30"/>
                  <a:pt x="24" y="30"/>
                  <a:pt x="24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1" y="30"/>
                  <a:pt x="0" y="29"/>
                  <a:pt x="0" y="28"/>
                </a:cubicBezTo>
                <a:cubicBezTo>
                  <a:pt x="0" y="27"/>
                  <a:pt x="0" y="25"/>
                  <a:pt x="1" y="25"/>
                </a:cubicBezTo>
                <a:cubicBezTo>
                  <a:pt x="50" y="1"/>
                  <a:pt x="50" y="1"/>
                  <a:pt x="50" y="1"/>
                </a:cubicBezTo>
                <a:cubicBezTo>
                  <a:pt x="50" y="0"/>
                  <a:pt x="50" y="0"/>
                  <a:pt x="51" y="0"/>
                </a:cubicBezTo>
                <a:cubicBezTo>
                  <a:pt x="51" y="0"/>
                  <a:pt x="52" y="1"/>
                  <a:pt x="52" y="1"/>
                </a:cubicBezTo>
                <a:cubicBezTo>
                  <a:pt x="53" y="2"/>
                  <a:pt x="53" y="3"/>
                  <a:pt x="53" y="4"/>
                </a:cubicBezTo>
                <a:lnTo>
                  <a:pt x="29" y="5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12" name="Freeform 116"/>
          <p:cNvSpPr/>
          <p:nvPr/>
        </p:nvSpPr>
        <p:spPr bwMode="auto">
          <a:xfrm>
            <a:off x="795338" y="4356100"/>
            <a:ext cx="257175" cy="244475"/>
          </a:xfrm>
          <a:custGeom>
            <a:avLst/>
            <a:gdLst/>
            <a:ahLst/>
            <a:cxnLst>
              <a:cxn ang="0">
                <a:pos x="63" y="25"/>
              </a:cxn>
              <a:cxn ang="0">
                <a:pos x="49" y="39"/>
              </a:cxn>
              <a:cxn ang="0">
                <a:pos x="52" y="57"/>
              </a:cxn>
              <a:cxn ang="0">
                <a:pos x="52" y="58"/>
              </a:cxn>
              <a:cxn ang="0">
                <a:pos x="51" y="60"/>
              </a:cxn>
              <a:cxn ang="0">
                <a:pos x="49" y="60"/>
              </a:cxn>
              <a:cxn ang="0">
                <a:pos x="32" y="51"/>
              </a:cxn>
              <a:cxn ang="0">
                <a:pos x="15" y="60"/>
              </a:cxn>
              <a:cxn ang="0">
                <a:pos x="13" y="60"/>
              </a:cxn>
              <a:cxn ang="0">
                <a:pos x="12" y="58"/>
              </a:cxn>
              <a:cxn ang="0">
                <a:pos x="12" y="57"/>
              </a:cxn>
              <a:cxn ang="0">
                <a:pos x="15" y="39"/>
              </a:cxn>
              <a:cxn ang="0">
                <a:pos x="1" y="25"/>
              </a:cxn>
              <a:cxn ang="0">
                <a:pos x="0" y="23"/>
              </a:cxn>
              <a:cxn ang="0">
                <a:pos x="3" y="22"/>
              </a:cxn>
              <a:cxn ang="0">
                <a:pos x="22" y="19"/>
              </a:cxn>
              <a:cxn ang="0">
                <a:pos x="30" y="1"/>
              </a:cxn>
              <a:cxn ang="0">
                <a:pos x="32" y="0"/>
              </a:cxn>
              <a:cxn ang="0">
                <a:pos x="34" y="1"/>
              </a:cxn>
              <a:cxn ang="0">
                <a:pos x="42" y="19"/>
              </a:cxn>
              <a:cxn ang="0">
                <a:pos x="61" y="22"/>
              </a:cxn>
              <a:cxn ang="0">
                <a:pos x="64" y="23"/>
              </a:cxn>
              <a:cxn ang="0">
                <a:pos x="63" y="25"/>
              </a:cxn>
            </a:cxnLst>
            <a:rect l="0" t="0" r="r" b="b"/>
            <a:pathLst>
              <a:path w="64" h="60">
                <a:moveTo>
                  <a:pt x="63" y="25"/>
                </a:moveTo>
                <a:cubicBezTo>
                  <a:pt x="49" y="39"/>
                  <a:pt x="49" y="39"/>
                  <a:pt x="49" y="39"/>
                </a:cubicBezTo>
                <a:cubicBezTo>
                  <a:pt x="52" y="57"/>
                  <a:pt x="52" y="57"/>
                  <a:pt x="52" y="57"/>
                </a:cubicBezTo>
                <a:cubicBezTo>
                  <a:pt x="52" y="58"/>
                  <a:pt x="52" y="58"/>
                  <a:pt x="52" y="58"/>
                </a:cubicBezTo>
                <a:cubicBezTo>
                  <a:pt x="52" y="59"/>
                  <a:pt x="52" y="60"/>
                  <a:pt x="51" y="60"/>
                </a:cubicBezTo>
                <a:cubicBezTo>
                  <a:pt x="50" y="60"/>
                  <a:pt x="50" y="60"/>
                  <a:pt x="49" y="60"/>
                </a:cubicBezTo>
                <a:cubicBezTo>
                  <a:pt x="32" y="51"/>
                  <a:pt x="32" y="51"/>
                  <a:pt x="32" y="51"/>
                </a:cubicBezTo>
                <a:cubicBezTo>
                  <a:pt x="15" y="60"/>
                  <a:pt x="15" y="60"/>
                  <a:pt x="15" y="60"/>
                </a:cubicBezTo>
                <a:cubicBezTo>
                  <a:pt x="14" y="60"/>
                  <a:pt x="14" y="60"/>
                  <a:pt x="13" y="60"/>
                </a:cubicBezTo>
                <a:cubicBezTo>
                  <a:pt x="12" y="60"/>
                  <a:pt x="12" y="59"/>
                  <a:pt x="12" y="58"/>
                </a:cubicBezTo>
                <a:cubicBezTo>
                  <a:pt x="12" y="58"/>
                  <a:pt x="12" y="58"/>
                  <a:pt x="12" y="57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0" y="24"/>
                  <a:pt x="0" y="23"/>
                </a:cubicBezTo>
                <a:cubicBezTo>
                  <a:pt x="0" y="22"/>
                  <a:pt x="2" y="22"/>
                  <a:pt x="3" y="22"/>
                </a:cubicBezTo>
                <a:cubicBezTo>
                  <a:pt x="22" y="19"/>
                  <a:pt x="22" y="19"/>
                  <a:pt x="22" y="19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1"/>
                  <a:pt x="31" y="0"/>
                  <a:pt x="32" y="0"/>
                </a:cubicBezTo>
                <a:cubicBezTo>
                  <a:pt x="33" y="0"/>
                  <a:pt x="34" y="1"/>
                  <a:pt x="34" y="1"/>
                </a:cubicBezTo>
                <a:cubicBezTo>
                  <a:pt x="42" y="19"/>
                  <a:pt x="42" y="19"/>
                  <a:pt x="42" y="19"/>
                </a:cubicBezTo>
                <a:cubicBezTo>
                  <a:pt x="61" y="22"/>
                  <a:pt x="61" y="22"/>
                  <a:pt x="61" y="22"/>
                </a:cubicBezTo>
                <a:cubicBezTo>
                  <a:pt x="62" y="22"/>
                  <a:pt x="64" y="22"/>
                  <a:pt x="64" y="23"/>
                </a:cubicBezTo>
                <a:cubicBezTo>
                  <a:pt x="64" y="24"/>
                  <a:pt x="63" y="25"/>
                  <a:pt x="63" y="25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4113" y="22098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校园读书节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4588" y="3114675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文化展览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44588" y="41148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阅读推广</a:t>
            </a:r>
          </a:p>
        </p:txBody>
      </p:sp>
      <p:pic>
        <p:nvPicPr>
          <p:cNvPr id="19" name="Picture 10" descr="c5c4fde4jw1e41azjzhr2j20qo0hsjun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51113"/>
            <a:ext cx="2438400" cy="154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4" descr="1-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188" y="4221163"/>
            <a:ext cx="2281237" cy="164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7" descr="DSC02451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0288" y="4260850"/>
            <a:ext cx="2424112" cy="1606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6013" y="2551113"/>
            <a:ext cx="2289175" cy="1568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Oval 92"/>
          <p:cNvSpPr/>
          <p:nvPr/>
        </p:nvSpPr>
        <p:spPr>
          <a:xfrm>
            <a:off x="685800" y="5089525"/>
            <a:ext cx="473075" cy="473075"/>
          </a:xfrm>
          <a:prstGeom prst="ellipse">
            <a:avLst/>
          </a:prstGeom>
          <a:solidFill>
            <a:srgbClr val="6699FF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Freeform 116"/>
          <p:cNvSpPr/>
          <p:nvPr/>
        </p:nvSpPr>
        <p:spPr bwMode="auto">
          <a:xfrm>
            <a:off x="793750" y="5203825"/>
            <a:ext cx="257175" cy="244475"/>
          </a:xfrm>
          <a:custGeom>
            <a:avLst/>
            <a:gdLst/>
            <a:ahLst/>
            <a:cxnLst>
              <a:cxn ang="0">
                <a:pos x="63" y="25"/>
              </a:cxn>
              <a:cxn ang="0">
                <a:pos x="49" y="39"/>
              </a:cxn>
              <a:cxn ang="0">
                <a:pos x="52" y="57"/>
              </a:cxn>
              <a:cxn ang="0">
                <a:pos x="52" y="58"/>
              </a:cxn>
              <a:cxn ang="0">
                <a:pos x="51" y="60"/>
              </a:cxn>
              <a:cxn ang="0">
                <a:pos x="49" y="60"/>
              </a:cxn>
              <a:cxn ang="0">
                <a:pos x="32" y="51"/>
              </a:cxn>
              <a:cxn ang="0">
                <a:pos x="15" y="60"/>
              </a:cxn>
              <a:cxn ang="0">
                <a:pos x="13" y="60"/>
              </a:cxn>
              <a:cxn ang="0">
                <a:pos x="12" y="58"/>
              </a:cxn>
              <a:cxn ang="0">
                <a:pos x="12" y="57"/>
              </a:cxn>
              <a:cxn ang="0">
                <a:pos x="15" y="39"/>
              </a:cxn>
              <a:cxn ang="0">
                <a:pos x="1" y="25"/>
              </a:cxn>
              <a:cxn ang="0">
                <a:pos x="0" y="23"/>
              </a:cxn>
              <a:cxn ang="0">
                <a:pos x="3" y="22"/>
              </a:cxn>
              <a:cxn ang="0">
                <a:pos x="22" y="19"/>
              </a:cxn>
              <a:cxn ang="0">
                <a:pos x="30" y="1"/>
              </a:cxn>
              <a:cxn ang="0">
                <a:pos x="32" y="0"/>
              </a:cxn>
              <a:cxn ang="0">
                <a:pos x="34" y="1"/>
              </a:cxn>
              <a:cxn ang="0">
                <a:pos x="42" y="19"/>
              </a:cxn>
              <a:cxn ang="0">
                <a:pos x="61" y="22"/>
              </a:cxn>
              <a:cxn ang="0">
                <a:pos x="64" y="23"/>
              </a:cxn>
              <a:cxn ang="0">
                <a:pos x="63" y="25"/>
              </a:cxn>
            </a:cxnLst>
            <a:rect l="0" t="0" r="r" b="b"/>
            <a:pathLst>
              <a:path w="64" h="60">
                <a:moveTo>
                  <a:pt x="63" y="25"/>
                </a:moveTo>
                <a:cubicBezTo>
                  <a:pt x="49" y="39"/>
                  <a:pt x="49" y="39"/>
                  <a:pt x="49" y="39"/>
                </a:cubicBezTo>
                <a:cubicBezTo>
                  <a:pt x="52" y="57"/>
                  <a:pt x="52" y="57"/>
                  <a:pt x="52" y="57"/>
                </a:cubicBezTo>
                <a:cubicBezTo>
                  <a:pt x="52" y="58"/>
                  <a:pt x="52" y="58"/>
                  <a:pt x="52" y="58"/>
                </a:cubicBezTo>
                <a:cubicBezTo>
                  <a:pt x="52" y="59"/>
                  <a:pt x="52" y="60"/>
                  <a:pt x="51" y="60"/>
                </a:cubicBezTo>
                <a:cubicBezTo>
                  <a:pt x="50" y="60"/>
                  <a:pt x="50" y="60"/>
                  <a:pt x="49" y="60"/>
                </a:cubicBezTo>
                <a:cubicBezTo>
                  <a:pt x="32" y="51"/>
                  <a:pt x="32" y="51"/>
                  <a:pt x="32" y="51"/>
                </a:cubicBezTo>
                <a:cubicBezTo>
                  <a:pt x="15" y="60"/>
                  <a:pt x="15" y="60"/>
                  <a:pt x="15" y="60"/>
                </a:cubicBezTo>
                <a:cubicBezTo>
                  <a:pt x="14" y="60"/>
                  <a:pt x="14" y="60"/>
                  <a:pt x="13" y="60"/>
                </a:cubicBezTo>
                <a:cubicBezTo>
                  <a:pt x="12" y="60"/>
                  <a:pt x="12" y="59"/>
                  <a:pt x="12" y="58"/>
                </a:cubicBezTo>
                <a:cubicBezTo>
                  <a:pt x="12" y="58"/>
                  <a:pt x="12" y="58"/>
                  <a:pt x="12" y="57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0" y="24"/>
                  <a:pt x="0" y="23"/>
                </a:cubicBezTo>
                <a:cubicBezTo>
                  <a:pt x="0" y="22"/>
                  <a:pt x="2" y="22"/>
                  <a:pt x="3" y="22"/>
                </a:cubicBezTo>
                <a:cubicBezTo>
                  <a:pt x="22" y="19"/>
                  <a:pt x="22" y="19"/>
                  <a:pt x="22" y="19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1"/>
                  <a:pt x="31" y="0"/>
                  <a:pt x="32" y="0"/>
                </a:cubicBezTo>
                <a:cubicBezTo>
                  <a:pt x="33" y="0"/>
                  <a:pt x="34" y="1"/>
                  <a:pt x="34" y="1"/>
                </a:cubicBezTo>
                <a:cubicBezTo>
                  <a:pt x="42" y="19"/>
                  <a:pt x="42" y="19"/>
                  <a:pt x="42" y="19"/>
                </a:cubicBezTo>
                <a:cubicBezTo>
                  <a:pt x="61" y="22"/>
                  <a:pt x="61" y="22"/>
                  <a:pt x="61" y="22"/>
                </a:cubicBezTo>
                <a:cubicBezTo>
                  <a:pt x="62" y="22"/>
                  <a:pt x="64" y="22"/>
                  <a:pt x="64" y="23"/>
                </a:cubicBezTo>
                <a:cubicBezTo>
                  <a:pt x="64" y="24"/>
                  <a:pt x="63" y="25"/>
                  <a:pt x="63" y="25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lIns="45720" tIns="22860" rIns="45720" bIns="2286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ea"/>
              <a:sym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43000" y="4962525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活动室申请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3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427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88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2325" y="6858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校园读书节</a:t>
            </a:r>
          </a:p>
        </p:txBody>
      </p:sp>
      <p:sp>
        <p:nvSpPr>
          <p:cNvPr id="5" name="Rectangle 6"/>
          <p:cNvSpPr/>
          <p:nvPr/>
        </p:nvSpPr>
        <p:spPr>
          <a:xfrm>
            <a:off x="1046162" y="1445532"/>
            <a:ext cx="7488237" cy="5334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342900" lvl="0" indent="-342900" eaLnBrk="1" hangingPunct="1"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None/>
            </a:pPr>
            <a:r>
              <a:rPr lang="zh-CN" altLang="en-US" sz="18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……</a:t>
            </a:r>
            <a:endParaRPr lang="zh-CN" altLang="en-US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lvl="0" indent="-342900" eaLnBrk="1" hangingPunct="1"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None/>
            </a:pP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2009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活动主题：阅读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推动成长的力量</a:t>
            </a:r>
          </a:p>
          <a:p>
            <a:pPr marL="342900" lvl="0" indent="-342900" eaLnBrk="1" hangingPunct="1"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None/>
            </a:pP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2010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活动主题：新“悦”读时代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阅读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越读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悦读</a:t>
            </a:r>
          </a:p>
          <a:p>
            <a:pPr marL="342900" lvl="0" indent="-342900" eaLnBrk="1" hangingPunct="1"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None/>
            </a:pP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2011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活动主题：阅读悦美</a:t>
            </a:r>
          </a:p>
          <a:p>
            <a:pPr marL="342900" lvl="0" indent="-342900" eaLnBrk="1" hangingPunct="1"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None/>
            </a:pP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2012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活动主题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最是书香能致远</a:t>
            </a:r>
          </a:p>
          <a:p>
            <a:pPr marL="342900" lvl="0" indent="-342900" eaLnBrk="1" hangingPunct="1"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2013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活动主题：阅读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传承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超越 </a:t>
            </a:r>
          </a:p>
          <a:p>
            <a:pPr marL="342900" lvl="0" indent="-342900" eaLnBrk="1" hangingPunct="1"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2014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活动主题：梦引前路，阅随我行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岭南文化探寻</a:t>
            </a:r>
          </a:p>
          <a:p>
            <a:pPr marL="342900" lvl="0" indent="-342900" eaLnBrk="1" hangingPunct="1"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2015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活动主题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悦读中医 乐享智慧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lvl="0" indent="-342900" eaLnBrk="1" hangingPunct="1"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2016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活动主题：优阅人生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悦读越美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lvl="0" indent="-342900" eaLnBrk="1" hangingPunct="1"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2017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活动主题：诗歌不老 青春不朽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eaLnBrk="1" hangingPunct="1"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None/>
            </a:pP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2018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活动主题：本草相宜 开卷有益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eaLnBrk="1" hangingPunct="1"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None/>
            </a:pP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2019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活动主题：领读中医 解码经典</a:t>
            </a:r>
          </a:p>
          <a:p>
            <a:pPr marL="342900" lvl="0" indent="-342900" eaLnBrk="1" hangingPunct="1"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2020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活动主题：书香战“疫” 你我同行</a:t>
            </a:r>
          </a:p>
          <a:p>
            <a:pPr marL="342900" lvl="0" indent="-342900" eaLnBrk="1" hangingPunct="1"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2021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活动主题：书香智慧  杏苑英华</a:t>
            </a:r>
          </a:p>
          <a:p>
            <a:pPr lvl="0" eaLnBrk="1" hangingPunct="1"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None/>
            </a:pP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2022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活动主题：喜迎二十大、永远跟党走、奋进新征程</a:t>
            </a:r>
          </a:p>
          <a:p>
            <a:pPr lvl="0" eaLnBrk="1" hangingPunct="1"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None/>
            </a:pP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2023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活动主题：品书香 凝智慧 高质量 谋发展</a:t>
            </a:r>
          </a:p>
          <a:p>
            <a:pPr lvl="0" eaLnBrk="1" hangingPunct="1">
              <a:lnSpc>
                <a:spcPct val="120000"/>
              </a:lnSpc>
              <a:spcBef>
                <a:spcPct val="0"/>
              </a:spcBef>
              <a:buClr>
                <a:schemeClr val="folHlink"/>
              </a:buClr>
              <a:buNone/>
            </a:pPr>
            <a:endParaRPr lang="zh-CN" altLang="en-US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451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89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2325" y="6858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校园读书节</a:t>
            </a:r>
          </a:p>
        </p:txBody>
      </p:sp>
      <p:pic>
        <p:nvPicPr>
          <p:cNvPr id="103429" name="图片 1" descr="C:\Users\Administrator\Desktop\20210514090318322x.jpg20210514090318322x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37895" y="2263775"/>
            <a:ext cx="4601210" cy="3451225"/>
          </a:xfrm>
          <a:prstGeom prst="rect">
            <a:avLst/>
          </a:prstGeom>
          <a:noFill/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288713">
            <a:off x="5343525" y="1433513"/>
            <a:ext cx="4211638" cy="4795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内容占位符 2"/>
          <p:cNvSpPr txBox="1"/>
          <p:nvPr/>
        </p:nvSpPr>
        <p:spPr>
          <a:xfrm rot="429209">
            <a:off x="6269038" y="2487613"/>
            <a:ext cx="2671762" cy="33210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228600" lvl="0" indent="-22860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真人图书馆</a:t>
            </a:r>
          </a:p>
          <a:p>
            <a:pPr marL="228600" lvl="0" indent="-22860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文化展览</a:t>
            </a:r>
          </a:p>
          <a:p>
            <a:pPr marL="228600" lvl="0" indent="-22860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名家讲坛</a:t>
            </a:r>
          </a:p>
          <a:p>
            <a:pPr marL="228600" lvl="0" indent="-22860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最牛读者评选</a:t>
            </a:r>
          </a:p>
          <a:p>
            <a:pPr marL="228600" lvl="0" indent="-22860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绿色还书周</a:t>
            </a:r>
          </a:p>
          <a:p>
            <a:pPr marL="228600" lvl="0" indent="-22860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原创散文诗歌大赛</a:t>
            </a:r>
          </a:p>
          <a:p>
            <a:pPr marL="228600" lvl="0" indent="-22860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社团活动</a:t>
            </a: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  <a:p>
            <a:pPr marL="228600" lvl="0" indent="-22860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精彩等你</a:t>
            </a: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ing!</a:t>
            </a:r>
            <a:endParaRPr lang="zh-CN" altLang="en-US" sz="1800" b="1" dirty="0"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13"/>
          <p:cNvSpPr txBox="1"/>
          <p:nvPr/>
        </p:nvSpPr>
        <p:spPr>
          <a:xfrm>
            <a:off x="965200" y="990600"/>
            <a:ext cx="1854200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馆藏布局</a:t>
            </a:r>
          </a:p>
        </p:txBody>
      </p:sp>
      <p:sp>
        <p:nvSpPr>
          <p:cNvPr id="5" name="文本框 36"/>
          <p:cNvSpPr txBox="1"/>
          <p:nvPr/>
        </p:nvSpPr>
        <p:spPr>
          <a:xfrm>
            <a:off x="646113" y="4629150"/>
            <a:ext cx="17668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fontAlgn="auto"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2000" kern="1200" cap="none" spc="0" normalizeH="0" baseline="0" noProof="0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+mn-ea"/>
                <a:sym typeface="+mn-lt"/>
              </a:rPr>
              <a:t>三元里分馆</a:t>
            </a:r>
          </a:p>
        </p:txBody>
      </p:sp>
      <p:pic>
        <p:nvPicPr>
          <p:cNvPr id="6" name="Picture 5" descr="ts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755900"/>
            <a:ext cx="2565400" cy="1698625"/>
          </a:xfrm>
          <a:prstGeom prst="round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7" name="直接连接符 6"/>
          <p:cNvCxnSpPr/>
          <p:nvPr/>
        </p:nvCxnSpPr>
        <p:spPr>
          <a:xfrm>
            <a:off x="4013200" y="2816225"/>
            <a:ext cx="4162425" cy="0"/>
          </a:xfrm>
          <a:prstGeom prst="line">
            <a:avLst/>
          </a:prstGeom>
          <a:ln w="25400">
            <a:solidFill>
              <a:schemeClr val="accent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3937000" y="1993900"/>
            <a:ext cx="3140075" cy="7239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ts val="600"/>
              </a:spcBef>
              <a:buNone/>
            </a:pPr>
            <a:r>
              <a:rPr lang="zh-CN" altLang="en-US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旧馆</a:t>
            </a:r>
            <a:r>
              <a:rPr lang="en-US" altLang="zh-CN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1</a:t>
            </a:r>
            <a:r>
              <a:rPr lang="zh-CN" altLang="en-US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楼：综合书库（</a:t>
            </a:r>
            <a:r>
              <a:rPr lang="en-US" altLang="zh-CN" sz="18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A--G</a:t>
            </a:r>
            <a:r>
              <a:rPr lang="zh-CN" altLang="en-US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类） </a:t>
            </a:r>
            <a:endParaRPr lang="en-US" altLang="zh-CN" sz="1800" dirty="0">
              <a:solidFill>
                <a:srgbClr val="4CBAE4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  <a:p>
            <a:pPr marL="0" lvl="0" indent="0" eaLnBrk="1" hangingPunct="1">
              <a:spcBef>
                <a:spcPts val="600"/>
              </a:spcBef>
              <a:buNone/>
            </a:pPr>
            <a:r>
              <a:rPr lang="zh-CN" altLang="en-US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旧馆</a:t>
            </a:r>
            <a:r>
              <a:rPr lang="en-US" altLang="zh-CN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2</a:t>
            </a:r>
            <a:r>
              <a:rPr lang="zh-CN" altLang="en-US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楼：综合书库（</a:t>
            </a:r>
            <a:r>
              <a:rPr lang="en-US" altLang="zh-CN" sz="18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J--Z</a:t>
            </a:r>
            <a:r>
              <a:rPr lang="zh-CN" altLang="en-US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类）</a:t>
            </a:r>
          </a:p>
        </p:txBody>
      </p:sp>
      <p:sp>
        <p:nvSpPr>
          <p:cNvPr id="9" name="文本框 10"/>
          <p:cNvSpPr txBox="1"/>
          <p:nvPr/>
        </p:nvSpPr>
        <p:spPr>
          <a:xfrm>
            <a:off x="3048000" y="2362200"/>
            <a:ext cx="8890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借阅书库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3784600" y="3933825"/>
            <a:ext cx="4968875" cy="0"/>
          </a:xfrm>
          <a:prstGeom prst="line">
            <a:avLst/>
          </a:prstGeom>
          <a:ln w="25400">
            <a:solidFill>
              <a:schemeClr val="accent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3937000" y="2819400"/>
            <a:ext cx="4449763" cy="14954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CBAE4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综教楼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4CBAE4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1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CBAE4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楼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4CBAE4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107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CBAE4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室：语言文学书库（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H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、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I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CBAE4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类）</a:t>
            </a:r>
            <a:endParaRPr kumimoji="1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4CBAE4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方正静蕾简体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CBAE4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综教楼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4CBAE4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2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CBAE4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楼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4CBAE4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212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CBAE4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室：中医书库（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R2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CBAE4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类）</a:t>
            </a:r>
            <a:endParaRPr kumimoji="1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4CBAE4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方正静蕾简体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CBAE4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综教楼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4CBAE4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3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CBAE4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楼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4CBAE4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313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CBAE4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室：生物医学书库（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R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、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Q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CBAE4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静蕾简体" pitchFamily="2" charset="-122"/>
              </a:rPr>
              <a:t>）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CBAE4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937000" y="4378325"/>
            <a:ext cx="4910138" cy="11731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lnSpc>
                <a:spcPct val="130000"/>
              </a:lnSpc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zh-CN" altLang="en-US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期刊阅览室（旧馆</a:t>
            </a:r>
            <a:r>
              <a:rPr lang="en-US" altLang="zh-CN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2</a:t>
            </a:r>
            <a:r>
              <a:rPr lang="zh-CN" altLang="en-US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楼）：现刊阅览室</a:t>
            </a:r>
          </a:p>
          <a:p>
            <a:pPr marL="0" lvl="0" indent="0" eaLnBrk="1" hangingPunct="1">
              <a:lnSpc>
                <a:spcPct val="130000"/>
              </a:lnSpc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zh-CN" altLang="en-US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学位论文室（旧馆</a:t>
            </a:r>
            <a:r>
              <a:rPr lang="en-US" altLang="zh-CN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3</a:t>
            </a:r>
            <a:r>
              <a:rPr lang="zh-CN" altLang="en-US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楼）：毕业论文</a:t>
            </a:r>
            <a:endParaRPr lang="en-US" altLang="zh-CN" sz="1800" dirty="0">
              <a:solidFill>
                <a:srgbClr val="4CBAE4"/>
              </a:solidFill>
              <a:latin typeface="宋体" panose="02010600030101010101" pitchFamily="2" charset="-122"/>
              <a:ea typeface="宋体" panose="02010600030101010101" pitchFamily="2" charset="-122"/>
              <a:sym typeface="方正静蕾简体" pitchFamily="2" charset="-122"/>
            </a:endParaRPr>
          </a:p>
          <a:p>
            <a:pPr marL="0" lvl="0" indent="0" eaLnBrk="1" hangingPunct="1">
              <a:lnSpc>
                <a:spcPct val="130000"/>
              </a:lnSpc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zh-CN" altLang="en-US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过刊、报纸阅览室（旧馆</a:t>
            </a:r>
            <a:r>
              <a:rPr lang="en-US" altLang="zh-CN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4</a:t>
            </a:r>
            <a:r>
              <a:rPr lang="zh-CN" altLang="en-US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静蕾简体" pitchFamily="2" charset="-122"/>
              </a:rPr>
              <a:t>楼）</a:t>
            </a:r>
          </a:p>
        </p:txBody>
      </p:sp>
      <p:sp>
        <p:nvSpPr>
          <p:cNvPr id="14" name="文本框 24"/>
          <p:cNvSpPr txBox="1"/>
          <p:nvPr/>
        </p:nvSpPr>
        <p:spPr>
          <a:xfrm>
            <a:off x="3048000" y="4502150"/>
            <a:ext cx="8890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阅览室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3784600" y="5437188"/>
            <a:ext cx="4318000" cy="0"/>
          </a:xfrm>
          <a:prstGeom prst="line">
            <a:avLst/>
          </a:prstGeom>
          <a:ln w="25400">
            <a:solidFill>
              <a:schemeClr val="accent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任意多边形 16"/>
          <p:cNvSpPr/>
          <p:nvPr/>
        </p:nvSpPr>
        <p:spPr>
          <a:xfrm flipH="1">
            <a:off x="8305800" y="1828800"/>
            <a:ext cx="838200" cy="1962150"/>
          </a:xfrm>
          <a:custGeom>
            <a:avLst/>
            <a:gdLst>
              <a:gd name="connsiteX0" fmla="*/ 0 w 885371"/>
              <a:gd name="connsiteY0" fmla="*/ 0 h 1422400"/>
              <a:gd name="connsiteX1" fmla="*/ 885371 w 885371"/>
              <a:gd name="connsiteY1" fmla="*/ 203200 h 1422400"/>
              <a:gd name="connsiteX2" fmla="*/ 885371 w 885371"/>
              <a:gd name="connsiteY2" fmla="*/ 1219200 h 1422400"/>
              <a:gd name="connsiteX3" fmla="*/ 14514 w 885371"/>
              <a:gd name="connsiteY3" fmla="*/ 1422400 h 1422400"/>
              <a:gd name="connsiteX4" fmla="*/ 0 w 885371"/>
              <a:gd name="connsiteY4" fmla="*/ 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371" h="1422400">
                <a:moveTo>
                  <a:pt x="0" y="0"/>
                </a:moveTo>
                <a:lnTo>
                  <a:pt x="885371" y="203200"/>
                </a:lnTo>
                <a:lnTo>
                  <a:pt x="885371" y="1219200"/>
                </a:lnTo>
                <a:lnTo>
                  <a:pt x="14514" y="1422400"/>
                </a:lnTo>
                <a:lnTo>
                  <a:pt x="0" y="0"/>
                </a:lnTo>
                <a:close/>
              </a:path>
            </a:pathLst>
          </a:custGeom>
          <a:solidFill>
            <a:srgbClr val="6699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阅览</a:t>
            </a:r>
            <a:endParaRPr kumimoji="1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外借</a:t>
            </a:r>
          </a:p>
        </p:txBody>
      </p:sp>
      <p:sp>
        <p:nvSpPr>
          <p:cNvPr id="23" name="任意多边形 22"/>
          <p:cNvSpPr/>
          <p:nvPr/>
        </p:nvSpPr>
        <p:spPr>
          <a:xfrm flipH="1">
            <a:off x="8305800" y="3886200"/>
            <a:ext cx="838200" cy="1962150"/>
          </a:xfrm>
          <a:custGeom>
            <a:avLst/>
            <a:gdLst>
              <a:gd name="connsiteX0" fmla="*/ 0 w 885371"/>
              <a:gd name="connsiteY0" fmla="*/ 0 h 1422400"/>
              <a:gd name="connsiteX1" fmla="*/ 885371 w 885371"/>
              <a:gd name="connsiteY1" fmla="*/ 203200 h 1422400"/>
              <a:gd name="connsiteX2" fmla="*/ 885371 w 885371"/>
              <a:gd name="connsiteY2" fmla="*/ 1219200 h 1422400"/>
              <a:gd name="connsiteX3" fmla="*/ 14514 w 885371"/>
              <a:gd name="connsiteY3" fmla="*/ 1422400 h 1422400"/>
              <a:gd name="connsiteX4" fmla="*/ 0 w 885371"/>
              <a:gd name="connsiteY4" fmla="*/ 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371" h="1422400">
                <a:moveTo>
                  <a:pt x="0" y="0"/>
                </a:moveTo>
                <a:lnTo>
                  <a:pt x="885371" y="203200"/>
                </a:lnTo>
                <a:lnTo>
                  <a:pt x="885371" y="1219200"/>
                </a:lnTo>
                <a:lnTo>
                  <a:pt x="14514" y="1422400"/>
                </a:lnTo>
                <a:lnTo>
                  <a:pt x="0" y="0"/>
                </a:lnTo>
                <a:close/>
              </a:path>
            </a:pathLst>
          </a:custGeom>
          <a:solidFill>
            <a:srgbClr val="6699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阅览</a:t>
            </a:r>
            <a:endParaRPr kumimoji="1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复印</a:t>
            </a:r>
            <a:endParaRPr kumimoji="1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不外借</a:t>
            </a:r>
          </a:p>
        </p:txBody>
      </p:sp>
      <p:sp>
        <p:nvSpPr>
          <p:cNvPr id="27" name="任意多边形 26"/>
          <p:cNvSpPr/>
          <p:nvPr/>
        </p:nvSpPr>
        <p:spPr>
          <a:xfrm rot="5400000">
            <a:off x="3101975" y="2301875"/>
            <a:ext cx="873125" cy="993775"/>
          </a:xfrm>
          <a:custGeom>
            <a:avLst/>
            <a:gdLst>
              <a:gd name="connsiteX0" fmla="*/ 770660 w 826161"/>
              <a:gd name="connsiteY0" fmla="*/ 940604 h 940604"/>
              <a:gd name="connsiteX1" fmla="*/ 55501 w 826161"/>
              <a:gd name="connsiteY1" fmla="*/ 940604 h 940604"/>
              <a:gd name="connsiteX2" fmla="*/ 0 w 826161"/>
              <a:gd name="connsiteY2" fmla="*/ 885103 h 940604"/>
              <a:gd name="connsiteX3" fmla="*/ 0 w 826161"/>
              <a:gd name="connsiteY3" fmla="*/ 169944 h 940604"/>
              <a:gd name="connsiteX4" fmla="*/ 55501 w 826161"/>
              <a:gd name="connsiteY4" fmla="*/ 114443 h 940604"/>
              <a:gd name="connsiteX5" fmla="*/ 346704 w 826161"/>
              <a:gd name="connsiteY5" fmla="*/ 114443 h 940604"/>
              <a:gd name="connsiteX6" fmla="*/ 413081 w 826161"/>
              <a:gd name="connsiteY6" fmla="*/ 0 h 940604"/>
              <a:gd name="connsiteX7" fmla="*/ 479458 w 826161"/>
              <a:gd name="connsiteY7" fmla="*/ 114443 h 940604"/>
              <a:gd name="connsiteX8" fmla="*/ 770660 w 826161"/>
              <a:gd name="connsiteY8" fmla="*/ 114443 h 940604"/>
              <a:gd name="connsiteX9" fmla="*/ 826161 w 826161"/>
              <a:gd name="connsiteY9" fmla="*/ 169944 h 940604"/>
              <a:gd name="connsiteX10" fmla="*/ 826161 w 826161"/>
              <a:gd name="connsiteY10" fmla="*/ 885103 h 940604"/>
              <a:gd name="connsiteX11" fmla="*/ 770660 w 826161"/>
              <a:gd name="connsiteY11" fmla="*/ 940604 h 94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6161" h="940604">
                <a:moveTo>
                  <a:pt x="770660" y="940604"/>
                </a:moveTo>
                <a:lnTo>
                  <a:pt x="55501" y="940604"/>
                </a:lnTo>
                <a:cubicBezTo>
                  <a:pt x="24849" y="940604"/>
                  <a:pt x="0" y="915755"/>
                  <a:pt x="0" y="885103"/>
                </a:cubicBezTo>
                <a:lnTo>
                  <a:pt x="0" y="169944"/>
                </a:lnTo>
                <a:cubicBezTo>
                  <a:pt x="0" y="139292"/>
                  <a:pt x="24849" y="114443"/>
                  <a:pt x="55501" y="114443"/>
                </a:cubicBezTo>
                <a:lnTo>
                  <a:pt x="346704" y="114443"/>
                </a:lnTo>
                <a:lnTo>
                  <a:pt x="413081" y="0"/>
                </a:lnTo>
                <a:lnTo>
                  <a:pt x="479458" y="114443"/>
                </a:lnTo>
                <a:lnTo>
                  <a:pt x="770660" y="114443"/>
                </a:lnTo>
                <a:cubicBezTo>
                  <a:pt x="801312" y="114443"/>
                  <a:pt x="826161" y="139292"/>
                  <a:pt x="826161" y="169944"/>
                </a:cubicBezTo>
                <a:lnTo>
                  <a:pt x="826161" y="885103"/>
                </a:lnTo>
                <a:cubicBezTo>
                  <a:pt x="826161" y="915755"/>
                  <a:pt x="801312" y="940604"/>
                  <a:pt x="770660" y="940604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任意多边形 29"/>
          <p:cNvSpPr/>
          <p:nvPr/>
        </p:nvSpPr>
        <p:spPr>
          <a:xfrm rot="5400000">
            <a:off x="3108325" y="4400550"/>
            <a:ext cx="873125" cy="993775"/>
          </a:xfrm>
          <a:custGeom>
            <a:avLst/>
            <a:gdLst>
              <a:gd name="connsiteX0" fmla="*/ 770660 w 826161"/>
              <a:gd name="connsiteY0" fmla="*/ 940604 h 940604"/>
              <a:gd name="connsiteX1" fmla="*/ 55501 w 826161"/>
              <a:gd name="connsiteY1" fmla="*/ 940604 h 940604"/>
              <a:gd name="connsiteX2" fmla="*/ 0 w 826161"/>
              <a:gd name="connsiteY2" fmla="*/ 885103 h 940604"/>
              <a:gd name="connsiteX3" fmla="*/ 0 w 826161"/>
              <a:gd name="connsiteY3" fmla="*/ 169944 h 940604"/>
              <a:gd name="connsiteX4" fmla="*/ 55501 w 826161"/>
              <a:gd name="connsiteY4" fmla="*/ 114443 h 940604"/>
              <a:gd name="connsiteX5" fmla="*/ 346704 w 826161"/>
              <a:gd name="connsiteY5" fmla="*/ 114443 h 940604"/>
              <a:gd name="connsiteX6" fmla="*/ 413081 w 826161"/>
              <a:gd name="connsiteY6" fmla="*/ 0 h 940604"/>
              <a:gd name="connsiteX7" fmla="*/ 479458 w 826161"/>
              <a:gd name="connsiteY7" fmla="*/ 114443 h 940604"/>
              <a:gd name="connsiteX8" fmla="*/ 770660 w 826161"/>
              <a:gd name="connsiteY8" fmla="*/ 114443 h 940604"/>
              <a:gd name="connsiteX9" fmla="*/ 826161 w 826161"/>
              <a:gd name="connsiteY9" fmla="*/ 169944 h 940604"/>
              <a:gd name="connsiteX10" fmla="*/ 826161 w 826161"/>
              <a:gd name="connsiteY10" fmla="*/ 885103 h 940604"/>
              <a:gd name="connsiteX11" fmla="*/ 770660 w 826161"/>
              <a:gd name="connsiteY11" fmla="*/ 940604 h 94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6161" h="940604">
                <a:moveTo>
                  <a:pt x="770660" y="940604"/>
                </a:moveTo>
                <a:lnTo>
                  <a:pt x="55501" y="940604"/>
                </a:lnTo>
                <a:cubicBezTo>
                  <a:pt x="24849" y="940604"/>
                  <a:pt x="0" y="915755"/>
                  <a:pt x="0" y="885103"/>
                </a:cubicBezTo>
                <a:lnTo>
                  <a:pt x="0" y="169944"/>
                </a:lnTo>
                <a:cubicBezTo>
                  <a:pt x="0" y="139292"/>
                  <a:pt x="24849" y="114443"/>
                  <a:pt x="55501" y="114443"/>
                </a:cubicBezTo>
                <a:lnTo>
                  <a:pt x="346704" y="114443"/>
                </a:lnTo>
                <a:lnTo>
                  <a:pt x="413081" y="0"/>
                </a:lnTo>
                <a:lnTo>
                  <a:pt x="479458" y="114443"/>
                </a:lnTo>
                <a:lnTo>
                  <a:pt x="770660" y="114443"/>
                </a:lnTo>
                <a:cubicBezTo>
                  <a:pt x="801312" y="114443"/>
                  <a:pt x="826161" y="139292"/>
                  <a:pt x="826161" y="169944"/>
                </a:cubicBezTo>
                <a:lnTo>
                  <a:pt x="826161" y="885103"/>
                </a:lnTo>
                <a:cubicBezTo>
                  <a:pt x="826161" y="915755"/>
                  <a:pt x="801312" y="940604"/>
                  <a:pt x="770660" y="940604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54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9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1" grpId="0"/>
      <p:bldP spid="13" grpId="0"/>
      <p:bldP spid="14" grpId="0"/>
      <p:bldP spid="17" grpId="0" animBg="1"/>
      <p:bldP spid="2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5475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90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981200"/>
            <a:ext cx="2798763" cy="3962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62325" y="6858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校园读书节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057400"/>
            <a:ext cx="2798763" cy="3957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C:\Users\dxcqt1\Desktop\QQ图片20230919143446.pngQQ图片2023091914344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143149" y="1981200"/>
            <a:ext cx="2815590" cy="3957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6499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91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2325" y="6858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校园读书节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849438"/>
            <a:ext cx="2667000" cy="41862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873250"/>
            <a:ext cx="2743200" cy="4162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338" y="1873250"/>
            <a:ext cx="2938463" cy="4162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7523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92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2325" y="6858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校园读书节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014538"/>
            <a:ext cx="2630488" cy="3881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025650"/>
            <a:ext cx="2819400" cy="3883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/>
          <a:srcRect b="54286"/>
          <a:stretch>
            <a:fillRect/>
          </a:stretch>
        </p:blipFill>
        <p:spPr>
          <a:xfrm>
            <a:off x="3124200" y="2008188"/>
            <a:ext cx="2865438" cy="3883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547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93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2325" y="6858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校园读书节</a:t>
            </a:r>
          </a:p>
        </p:txBody>
      </p:sp>
      <p:pic>
        <p:nvPicPr>
          <p:cNvPr id="107525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863" y="2063750"/>
            <a:ext cx="2652712" cy="3651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7526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263" y="2063750"/>
            <a:ext cx="2674937" cy="3651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063" y="2057400"/>
            <a:ext cx="2727325" cy="365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9571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94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pic>
        <p:nvPicPr>
          <p:cNvPr id="108548" name="图片 4" descr="C:\Users\dxcqt1\Desktop\640.jpg64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70885" y="1920875"/>
            <a:ext cx="2856230" cy="1899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549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920875"/>
            <a:ext cx="2971800" cy="1900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550" name="TextBox 3"/>
          <p:cNvSpPr txBox="1"/>
          <p:nvPr/>
        </p:nvSpPr>
        <p:spPr>
          <a:xfrm>
            <a:off x="457200" y="2381250"/>
            <a:ext cx="4572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FF0000"/>
                </a:solidFill>
                <a:ea typeface="PMingLiU" panose="02020500000000000000" pitchFamily="18" charset="-120"/>
              </a:rPr>
              <a:t>百米画卷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62325" y="6858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校园读书节</a:t>
            </a:r>
          </a:p>
        </p:txBody>
      </p:sp>
      <p:pic>
        <p:nvPicPr>
          <p:cNvPr id="108552" name="图片 5"/>
          <p:cNvPicPr>
            <a:picLocks noChangeAspect="1"/>
          </p:cNvPicPr>
          <p:nvPr/>
        </p:nvPicPr>
        <p:blipFill>
          <a:blip r:embed="rId6"/>
          <a:srcRect r="27831"/>
          <a:stretch>
            <a:fillRect/>
          </a:stretch>
        </p:blipFill>
        <p:spPr>
          <a:xfrm>
            <a:off x="6248400" y="1893888"/>
            <a:ext cx="2895600" cy="1927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553" name="TextBox 10"/>
          <p:cNvSpPr txBox="1"/>
          <p:nvPr/>
        </p:nvSpPr>
        <p:spPr>
          <a:xfrm>
            <a:off x="7010400" y="1868488"/>
            <a:ext cx="19050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FF0000"/>
                </a:solidFill>
                <a:ea typeface="PMingLiU" panose="02020500000000000000" pitchFamily="18" charset="-120"/>
              </a:rPr>
              <a:t>寻找</a:t>
            </a:r>
            <a:endParaRPr lang="en-US" altLang="zh-CN" sz="1800" b="1" dirty="0">
              <a:solidFill>
                <a:srgbClr val="FF0000"/>
              </a:solidFill>
              <a:ea typeface="PMingLiU" panose="02020500000000000000" pitchFamily="18" charset="-12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FF0000"/>
                </a:solidFill>
                <a:ea typeface="PMingLiU" panose="02020500000000000000" pitchFamily="18" charset="-120"/>
              </a:rPr>
              <a:t>        最美读书人</a:t>
            </a:r>
          </a:p>
        </p:txBody>
      </p:sp>
      <p:pic>
        <p:nvPicPr>
          <p:cNvPr id="108554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87" y="4114800"/>
            <a:ext cx="3125787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555" name="图片 11" descr="C:\Users\dxcqt1\Desktop\微信图片_20230919155423.jpg微信图片_2023091915542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00400" y="4204018"/>
            <a:ext cx="2941638" cy="1955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556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8400" y="4114800"/>
            <a:ext cx="2743200" cy="213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557" name="TextBox 17"/>
          <p:cNvSpPr txBox="1"/>
          <p:nvPr/>
        </p:nvSpPr>
        <p:spPr>
          <a:xfrm>
            <a:off x="7086600" y="4202113"/>
            <a:ext cx="13716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FF0000"/>
                </a:solidFill>
                <a:latin typeface="Adobe 繁黑體 Std B" pitchFamily="34" charset="-128"/>
                <a:ea typeface="Adobe 繁黑體 Std B" pitchFamily="34" charset="-128"/>
              </a:rPr>
              <a:t>本草押花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8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8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8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0" grpId="0"/>
      <p:bldP spid="9" grpId="0"/>
      <p:bldP spid="108553" grpId="0"/>
      <p:bldP spid="108557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0595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95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2325" y="6858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文化展览</a:t>
            </a:r>
          </a:p>
        </p:txBody>
      </p:sp>
      <p:sp>
        <p:nvSpPr>
          <p:cNvPr id="8" name="Rectangle 5"/>
          <p:cNvSpPr/>
          <p:nvPr/>
        </p:nvSpPr>
        <p:spPr>
          <a:xfrm>
            <a:off x="609601" y="1371601"/>
            <a:ext cx="8229600" cy="54864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342900" lvl="0" indent="-342900" eaLnBrk="1" hangingPunct="1">
              <a:buClr>
                <a:schemeClr val="folHlink"/>
              </a:buClr>
              <a:buNone/>
            </a:pPr>
            <a:r>
              <a:rPr lang="en-US" altLang="zh-CN" sz="18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2009</a:t>
            </a:r>
            <a:r>
              <a:rPr lang="zh-CN" altLang="en-US" sz="18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   </a:t>
            </a:r>
            <a:r>
              <a:rPr lang="zh-CN" altLang="en-US" sz="1800" b="1" dirty="0">
                <a:solidFill>
                  <a:srgbClr val="FF292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“改革开放三十年</a:t>
            </a:r>
            <a:r>
              <a:rPr lang="en-US" altLang="zh-CN" sz="1800" b="1" dirty="0">
                <a:solidFill>
                  <a:srgbClr val="FF292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zh-CN" altLang="en-US" sz="1800" b="1" dirty="0">
                <a:solidFill>
                  <a:srgbClr val="FF292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阅读中国” 文化展</a:t>
            </a:r>
          </a:p>
          <a:p>
            <a:pPr marL="342900" lvl="0" indent="-342900" eaLnBrk="1" hangingPunct="1">
              <a:buClr>
                <a:schemeClr val="folHlink"/>
              </a:buClr>
              <a:buNone/>
            </a:pPr>
            <a:r>
              <a:rPr lang="en-US" altLang="zh-CN" sz="18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2011</a:t>
            </a:r>
            <a:r>
              <a:rPr lang="zh-CN" altLang="en-US" sz="18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   </a:t>
            </a:r>
            <a:r>
              <a:rPr lang="zh-CN" altLang="en-US" sz="1800" b="1" dirty="0">
                <a:solidFill>
                  <a:srgbClr val="FF292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“辛亥百年”纪念展</a:t>
            </a:r>
          </a:p>
          <a:p>
            <a:pPr marL="342900" lvl="0" indent="-342900" eaLnBrk="1" hangingPunct="1">
              <a:buClr>
                <a:schemeClr val="folHlink"/>
              </a:buClr>
              <a:buNone/>
            </a:pPr>
            <a:r>
              <a:rPr lang="zh-CN" altLang="en-US" sz="1800" b="1" dirty="0">
                <a:solidFill>
                  <a:srgbClr val="FF292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“‘人间鲁迅’</a:t>
            </a:r>
            <a:r>
              <a:rPr lang="en-US" altLang="zh-CN" sz="1800" b="1" dirty="0">
                <a:solidFill>
                  <a:srgbClr val="FF292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1800" b="1" dirty="0">
                <a:solidFill>
                  <a:srgbClr val="FF292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鲁迅诞辰</a:t>
            </a:r>
            <a:r>
              <a:rPr lang="en-US" altLang="zh-CN" sz="1800" b="1" dirty="0">
                <a:solidFill>
                  <a:srgbClr val="FF292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130</a:t>
            </a:r>
            <a:r>
              <a:rPr lang="zh-CN" altLang="en-US" sz="1800" b="1" dirty="0">
                <a:solidFill>
                  <a:srgbClr val="FF292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周年”纪念展</a:t>
            </a:r>
          </a:p>
          <a:p>
            <a:pPr marL="342900" lvl="0" indent="-342900" eaLnBrk="1" hangingPunct="1">
              <a:buClr>
                <a:schemeClr val="folHlink"/>
              </a:buClr>
              <a:buNone/>
            </a:pPr>
            <a:r>
              <a:rPr lang="en-US" altLang="zh-CN" sz="18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2012</a:t>
            </a:r>
            <a:r>
              <a:rPr lang="zh-CN" altLang="en-US" sz="18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zh-CN" altLang="en-US" sz="1800" b="1" dirty="0">
                <a:solidFill>
                  <a:srgbClr val="FF292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“百年岁月，时代风华</a:t>
            </a:r>
            <a:r>
              <a:rPr lang="en-US" altLang="zh-CN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中华书局百年回顾”文化展</a:t>
            </a:r>
          </a:p>
          <a:p>
            <a:pPr marL="342900" lvl="0" indent="-342900" eaLnBrk="1" hangingPunct="1">
              <a:buClr>
                <a:schemeClr val="folHlink"/>
              </a:buClr>
              <a:buNone/>
            </a:pPr>
            <a:r>
              <a:rPr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“百岁淑子，映月泉清</a:t>
            </a:r>
            <a:r>
              <a:rPr lang="en-US" altLang="zh-CN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杨绛先生</a:t>
            </a:r>
            <a:r>
              <a:rPr lang="en-US" altLang="zh-CN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101</a:t>
            </a:r>
            <a:r>
              <a:rPr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寿辰” 纪念展</a:t>
            </a:r>
          </a:p>
          <a:p>
            <a:pPr marL="342900" lvl="0" indent="-342900" eaLnBrk="1" hangingPunct="1">
              <a:buClr>
                <a:schemeClr val="folHlink"/>
              </a:buClr>
              <a:buNone/>
            </a:pPr>
            <a:r>
              <a:rPr lang="en-US" altLang="zh-CN" sz="18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2013</a:t>
            </a:r>
            <a:r>
              <a:rPr lang="zh-CN" altLang="en-US" sz="18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“文学的胜利</a:t>
            </a:r>
            <a:r>
              <a:rPr lang="en-US" altLang="zh-CN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莫言获</a:t>
            </a:r>
            <a:r>
              <a:rPr lang="en-US" altLang="zh-CN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2012</a:t>
            </a:r>
            <a:r>
              <a:rPr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年诺贝尔文学奖” 文化展</a:t>
            </a:r>
          </a:p>
          <a:p>
            <a:pPr marL="342900" lvl="0" indent="-342900" eaLnBrk="1" hangingPunct="1">
              <a:buClr>
                <a:schemeClr val="folHlink"/>
              </a:buClr>
              <a:buNone/>
            </a:pPr>
            <a:r>
              <a:rPr lang="en-US" altLang="zh-CN" sz="18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2014</a:t>
            </a:r>
            <a:r>
              <a:rPr lang="zh-CN" altLang="en-US" sz="18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“话说岭南”文化展</a:t>
            </a:r>
          </a:p>
          <a:p>
            <a:pPr marL="342900" lvl="0" indent="-342900" eaLnBrk="1" hangingPunct="1">
              <a:buClr>
                <a:schemeClr val="folHlink"/>
              </a:buClr>
              <a:buNone/>
            </a:pPr>
            <a:r>
              <a:rPr lang="en-US" altLang="zh-CN" sz="18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2015</a:t>
            </a:r>
            <a:r>
              <a:rPr lang="zh-CN" altLang="en-US" sz="18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“大师垂范 医道薪传”国医大师邓铁涛、禤国维文化展</a:t>
            </a:r>
            <a:endParaRPr lang="en-US" altLang="zh-CN" sz="1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eaLnBrk="1" hangingPunct="1">
              <a:buClr>
                <a:schemeClr val="folHlink"/>
              </a:buClr>
              <a:buNone/>
            </a:pP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2016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年   </a:t>
            </a:r>
            <a:r>
              <a:rPr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“优阅人生</a:t>
            </a:r>
            <a:r>
              <a:rPr lang="en-US" altLang="zh-CN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悦读越美”为活动主题</a:t>
            </a:r>
            <a:endParaRPr lang="en-US" altLang="zh-CN" sz="1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eaLnBrk="1" hangingPunct="1">
              <a:buClr>
                <a:schemeClr val="folHlink"/>
              </a:buClr>
              <a:buNone/>
            </a:pP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2017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年   </a:t>
            </a:r>
            <a:r>
              <a:rPr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“诗歌不老，青春不朽”</a:t>
            </a:r>
            <a:r>
              <a:rPr lang="en-US" altLang="zh-CN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纪念中国新诗百年</a:t>
            </a:r>
            <a:endParaRPr lang="en-US" altLang="zh-CN" sz="1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lvl="0" indent="-342900" eaLnBrk="1" hangingPunct="1">
              <a:buClr>
                <a:schemeClr val="folHlink"/>
              </a:buClr>
              <a:buNone/>
            </a:pP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2018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年   </a:t>
            </a:r>
            <a:r>
              <a:rPr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“本草相宜，开卷有益”中药主题活动</a:t>
            </a:r>
            <a:endParaRPr lang="en-US" altLang="zh-CN" sz="1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eaLnBrk="1" hangingPunct="1">
              <a:buClr>
                <a:schemeClr val="folHlink"/>
              </a:buClr>
              <a:buNone/>
            </a:pP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2019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年   </a:t>
            </a:r>
            <a:r>
              <a:rPr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“领读中医 解码经典”为主题</a:t>
            </a:r>
          </a:p>
          <a:p>
            <a:pPr lvl="0" eaLnBrk="1" hangingPunct="1">
              <a:buClr>
                <a:schemeClr val="folHlink"/>
              </a:buClr>
              <a:buNone/>
            </a:pP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2020年 </a:t>
            </a:r>
            <a:r>
              <a:rPr lang="en-US" altLang="zh-CN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“小林抗疫前线”漫画展</a:t>
            </a:r>
          </a:p>
          <a:p>
            <a:pPr lvl="0" eaLnBrk="1" hangingPunct="1">
              <a:buClr>
                <a:schemeClr val="folHlink"/>
              </a:buClr>
              <a:buNone/>
            </a:pP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2021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年   </a:t>
            </a: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国医大师邓铁涛教授文献展</a:t>
            </a:r>
          </a:p>
          <a:p>
            <a:pPr marL="342900" lvl="0" indent="-342900" algn="l" eaLnBrk="1" hangingPunct="1">
              <a:buClr>
                <a:schemeClr val="folHlink"/>
              </a:buClr>
              <a:buSzTx/>
              <a:buFontTx/>
              <a:buNone/>
            </a:pP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2022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年  </a:t>
            </a: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中国共产党历届党代会图文展</a:t>
            </a:r>
          </a:p>
          <a:p>
            <a:pPr marL="342900" lvl="0" indent="-342900" eaLnBrk="1" hangingPunct="1">
              <a:buClr>
                <a:schemeClr val="folHlink"/>
              </a:buClr>
              <a:buNone/>
            </a:pP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2023年</a:t>
            </a:r>
            <a:r>
              <a:rPr lang="en-US" altLang="zh-CN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“</a:t>
            </a:r>
            <a:r>
              <a:rPr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新丝路·新梦想</a:t>
            </a:r>
            <a:r>
              <a:rPr 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一带一路十周年图文展</a:t>
            </a:r>
            <a:endParaRPr lang="zh-CN" altLang="en-US" sz="1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eaLnBrk="1" hangingPunct="1">
              <a:buClr>
                <a:schemeClr val="folHlink"/>
              </a:buClr>
              <a:buNone/>
            </a:pPr>
            <a:endParaRPr lang="zh-CN" altLang="en-US" sz="1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1619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96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pic>
        <p:nvPicPr>
          <p:cNvPr id="110596" name="图片 3" descr="C:\Users\Administrator\Desktop\20210702094711211d.jpg20210702094711211d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2000" y="1393190"/>
            <a:ext cx="3401695" cy="2552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7" descr="L6QJ(PG9VR0JG{ONT](IJY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191000"/>
            <a:ext cx="3329940" cy="24980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362325" y="6858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文化展览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393190"/>
            <a:ext cx="3401695" cy="25520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00" y="4166235"/>
            <a:ext cx="3385185" cy="2539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43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97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2325" y="6858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阅读推广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784350"/>
            <a:ext cx="3278188" cy="4464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7" descr="DSC02451_副本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4016375"/>
            <a:ext cx="3886200" cy="21478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623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1784350"/>
            <a:ext cx="3886200" cy="21002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</p:pic>
      <p:sp>
        <p:nvSpPr>
          <p:cNvPr id="113667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98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2800" y="609600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活动室申请</a:t>
            </a:r>
          </a:p>
        </p:txBody>
      </p:sp>
      <p:sp>
        <p:nvSpPr>
          <p:cNvPr id="113669" name="矩形 7"/>
          <p:cNvSpPr/>
          <p:nvPr/>
        </p:nvSpPr>
        <p:spPr>
          <a:xfrm>
            <a:off x="762000" y="1438275"/>
            <a:ext cx="8077200" cy="1599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algn="l" eaLnBrk="1" hangingPunct="1">
              <a:buClrTx/>
              <a:buSzTx/>
              <a:buFontTx/>
              <a:buNone/>
            </a:pPr>
            <a:r>
              <a:rPr lang="en-US" altLang="zh-CN" sz="2000" b="1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000" b="1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大学城分馆活动室是学术团体、学生组织和社团开展学术研讨、小组学习、进行读书交流、艺术创作以及各种沙龙活动的场所，采用预约登记制。</a:t>
            </a:r>
          </a:p>
          <a:p>
            <a:pPr marL="0" lvl="0" algn="l" eaLnBrk="1" hangingPunct="1">
              <a:buClrTx/>
              <a:buSzTx/>
              <a:buFontTx/>
              <a:buNone/>
            </a:pPr>
            <a:r>
              <a:rPr lang="en-US" altLang="zh-CN" sz="20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0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申请流程：关注图书馆公众号，菜单栏-其他-空间预约。注册登录，按要求填写相关资料，即可提交预约申请，待审核通过后方可使用</a:t>
            </a:r>
            <a:r>
              <a:rPr lang="zh-CN" altLang="en-US" sz="1800" dirty="0">
                <a:solidFill>
                  <a:srgbClr val="4CBAE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1800" dirty="0">
              <a:solidFill>
                <a:srgbClr val="4CBAE4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 descr="微信图片_20220901142147"/>
          <p:cNvPicPr>
            <a:picLocks noChangeAspect="1"/>
          </p:cNvPicPr>
          <p:nvPr/>
        </p:nvPicPr>
        <p:blipFill rotWithShape="1">
          <a:blip r:embed="rId6"/>
          <a:srcRect t="3739"/>
          <a:stretch/>
        </p:blipFill>
        <p:spPr>
          <a:xfrm>
            <a:off x="1371600" y="3037840"/>
            <a:ext cx="2733675" cy="3661410"/>
          </a:xfrm>
          <a:prstGeom prst="rect">
            <a:avLst/>
          </a:prstGeom>
          <a:ln>
            <a:noFill/>
          </a:ln>
        </p:spPr>
      </p:pic>
      <p:pic>
        <p:nvPicPr>
          <p:cNvPr id="3" name="图片 2" descr="微信图片_20220901142155"/>
          <p:cNvPicPr>
            <a:picLocks noChangeAspect="1"/>
          </p:cNvPicPr>
          <p:nvPr/>
        </p:nvPicPr>
        <p:blipFill rotWithShape="1">
          <a:blip r:embed="rId7"/>
          <a:srcRect t="3755"/>
          <a:stretch/>
        </p:blipFill>
        <p:spPr>
          <a:xfrm>
            <a:off x="4724400" y="3037840"/>
            <a:ext cx="2726055" cy="3661410"/>
          </a:xfrm>
          <a:prstGeom prst="rect">
            <a:avLst/>
          </a:prstGeom>
        </p:spPr>
      </p:pic>
      <p:sp>
        <p:nvSpPr>
          <p:cNvPr id="10" name="Rectangle 15"/>
          <p:cNvSpPr/>
          <p:nvPr>
            <p:custDataLst>
              <p:tags r:id="rId1"/>
            </p:custDataLst>
          </p:nvPr>
        </p:nvSpPr>
        <p:spPr>
          <a:xfrm>
            <a:off x="3429000" y="5832475"/>
            <a:ext cx="521970" cy="33210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solidFill>
                <a:srgbClr val="000000"/>
              </a:solidFill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Rectangle 15"/>
          <p:cNvSpPr/>
          <p:nvPr>
            <p:custDataLst>
              <p:tags r:id="rId2"/>
            </p:custDataLst>
          </p:nvPr>
        </p:nvSpPr>
        <p:spPr>
          <a:xfrm>
            <a:off x="3406775" y="6398895"/>
            <a:ext cx="661670" cy="25209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solidFill>
                <a:srgbClr val="000000"/>
              </a:solidFill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bldLvl="0" animBg="1"/>
      <p:bldP spid="5" grpId="0" bldLvl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3667" name="灯片编号占位符 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TW" sz="1400" dirty="0">
                <a:ea typeface="PMingLiU" panose="02020500000000000000" pitchFamily="18" charset="-120"/>
              </a:rPr>
              <a:t>99</a:t>
            </a:fld>
            <a:endParaRPr lang="en-US" altLang="zh-TW" sz="1400" dirty="0">
              <a:ea typeface="PMingLiU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3567" y="238125"/>
            <a:ext cx="22002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 marL="0" lvl="0" indent="0" eaLnBrk="1" hangingPunct="1">
              <a:buNone/>
            </a:pPr>
            <a:r>
              <a:rPr lang="zh-CN" altLang="en-US" dirty="0">
                <a:solidFill>
                  <a:schemeClr val="accent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+mn-lt"/>
              </a:rPr>
              <a:t>入 馆 须 知</a:t>
            </a:r>
          </a:p>
        </p:txBody>
      </p:sp>
      <p:sp>
        <p:nvSpPr>
          <p:cNvPr id="113669" name="矩形 7"/>
          <p:cNvSpPr/>
          <p:nvPr/>
        </p:nvSpPr>
        <p:spPr>
          <a:xfrm>
            <a:off x="457201" y="1219200"/>
            <a:ext cx="8229600" cy="496751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defRPr>
            </a:lvl5pPr>
          </a:lstStyle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zh-CN" altLang="en-US" sz="1800" dirty="0"/>
              <a:t>读者凭个人有效证件入馆。</a:t>
            </a:r>
            <a:r>
              <a:rPr lang="zh-CN" altLang="en-US" sz="1800" b="1" dirty="0">
                <a:solidFill>
                  <a:srgbClr val="C00000"/>
                </a:solidFill>
              </a:rPr>
              <a:t>读者证件只限本人使用</a:t>
            </a:r>
            <a:r>
              <a:rPr lang="zh-CN" altLang="en-US" sz="1800" dirty="0"/>
              <a:t>，不得转借他人，不得使用他人证件。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zh-CN" altLang="en-US" sz="1800" dirty="0"/>
              <a:t>讲文明讲礼貌，</a:t>
            </a:r>
            <a:r>
              <a:rPr lang="zh-CN" altLang="en-US" sz="1800" b="1" dirty="0">
                <a:solidFill>
                  <a:srgbClr val="C00000"/>
                </a:solidFill>
              </a:rPr>
              <a:t>衣着整洁，</a:t>
            </a:r>
            <a:r>
              <a:rPr lang="zh-CN" altLang="en-US" sz="1800" dirty="0"/>
              <a:t>凡穿背心、拖鞋等衣冠不整者，不得入馆。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zh-CN" altLang="en-US" sz="1800" dirty="0"/>
              <a:t>注意环境卫生，保持室内整洁。馆内设有饮用水，</a:t>
            </a:r>
            <a:r>
              <a:rPr lang="zh-CN" altLang="en-US" sz="1800" b="1" dirty="0">
                <a:solidFill>
                  <a:srgbClr val="C00000"/>
                </a:solidFill>
              </a:rPr>
              <a:t>请勿携带食物及饮料入馆</a:t>
            </a:r>
            <a:r>
              <a:rPr lang="zh-CN" altLang="en-US" sz="1800" dirty="0"/>
              <a:t>，不可在馆内用餐。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zh-CN" altLang="en-US" sz="1800" b="1" dirty="0">
                <a:solidFill>
                  <a:srgbClr val="C00000"/>
                </a:solidFill>
              </a:rPr>
              <a:t>保持室内安静</a:t>
            </a:r>
            <a:r>
              <a:rPr lang="zh-CN" altLang="en-US" sz="1800" dirty="0"/>
              <a:t>。入馆时请将手机调到静音或震动；在馆内请轻声交谈，不得在馆内奔跑、喧哗或制造其他声响。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zh-CN" altLang="en-US" sz="1800" dirty="0"/>
              <a:t>维护良好的阅读环境，合理利用馆藏文献资源，遵守秩序，</a:t>
            </a:r>
            <a:r>
              <a:rPr lang="zh-CN" altLang="en-US" sz="1800" b="1" dirty="0">
                <a:solidFill>
                  <a:srgbClr val="C00000"/>
                </a:solidFill>
              </a:rPr>
              <a:t>禁止霸占阅览座位等不良行为</a:t>
            </a:r>
            <a:r>
              <a:rPr lang="zh-CN" altLang="en-US" sz="1800" dirty="0"/>
              <a:t>。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zh-CN" altLang="en-US" sz="1800" b="1" dirty="0">
                <a:solidFill>
                  <a:srgbClr val="C00000"/>
                </a:solidFill>
              </a:rPr>
              <a:t>爱护书刊资料及一切公共财物</a:t>
            </a:r>
            <a:r>
              <a:rPr lang="zh-CN" altLang="en-US" sz="1800" dirty="0"/>
              <a:t>，勿在书刊上标记、折页、撕毁，勿私藏偷窃书刊。爱护馆内书刊、设备及公共设施，严禁私自搬移或占为己有等行为。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zh-CN" altLang="en-US" sz="1800" b="1" dirty="0">
                <a:solidFill>
                  <a:srgbClr val="C00000"/>
                </a:solidFill>
              </a:rPr>
              <a:t>注意保管好个人财物</a:t>
            </a:r>
            <a:r>
              <a:rPr lang="zh-CN" altLang="en-US" sz="1800" dirty="0"/>
              <a:t>，离开座位贵重物品请随时携带，以防丢失，如有遗失责任自负。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zh-CN" altLang="en-US" sz="1800" dirty="0"/>
              <a:t>严禁携带易燃易爆等违禁品入馆，严禁在安全通道、楼梯、走道、防火卷帘下放置任何私人物品，馆内任何区域都</a:t>
            </a:r>
            <a:r>
              <a:rPr lang="zh-CN" altLang="en-US" sz="1800" b="1" dirty="0">
                <a:solidFill>
                  <a:srgbClr val="C00000"/>
                </a:solidFill>
              </a:rPr>
              <a:t>严禁吸烟，严禁使用明火</a:t>
            </a:r>
            <a:r>
              <a:rPr lang="zh-CN" altLang="en-US" sz="1800" dirty="0"/>
              <a:t>。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zh-CN" altLang="en-US" sz="1800" dirty="0"/>
              <a:t>入馆及离开图书馆时请对保安人员的必要登记或检查</a:t>
            </a:r>
            <a:r>
              <a:rPr lang="zh-CN" altLang="en-US" sz="1800" b="1" dirty="0">
                <a:solidFill>
                  <a:srgbClr val="C00000"/>
                </a:solidFill>
              </a:rPr>
              <a:t>予以配合</a:t>
            </a:r>
            <a:r>
              <a:rPr lang="zh-CN" altLang="en-US" sz="1800" dirty="0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zMyMTRiZjYxMGY3OTU3MTMyNjE1MWMyMTFlMzViMzEifQ=="/>
  <p:tag name="KSO_WPP_MARK_KEY" val="e0ef7d3b-25bd-45d8-92b8-30aade3e75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007.499212598425,&quot;width&quot;:6052.4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35,&quot;width&quot;:41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152.500787401575,&quot;width&quot;:435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000,&quot;width&quot;:6000}"/>
</p:tagLst>
</file>

<file path=ppt/theme/theme1.xml><?xml version="1.0" encoding="utf-8"?>
<a:theme xmlns:a="http://schemas.openxmlformats.org/drawingml/2006/main" name="ABC_Powerbar Rhea">
  <a:themeElements>
    <a:clrScheme name="ABC_Powerbar Rhe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BC_Powerbar Rhea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光面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PMingLiU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PMingLiU" panose="02020500000000000000" pitchFamily="18" charset="-120"/>
          </a:defRPr>
        </a:defPPr>
      </a:lstStyle>
    </a:lnDef>
  </a:objectDefaults>
  <a:extraClrSchemeLst>
    <a:extraClrScheme>
      <a:clrScheme name="ABC_Powerbar Rhe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C_Powerbar Rhe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C_Powerbar Rhe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C_Powerbar Rhe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C_Powerbar Rhe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C_Powerbar Rhe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BC_Powerbar Rhe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BC_Powerbar Rhe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BC_Powerbar Rhe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BC_Powerbar Rhe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BC_Powerbar Rhe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BC_Powerbar Rhe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nordridesign.cn">
  <a:themeElements>
    <a:clrScheme name="www.nordridesign.c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ww.nordridesign.cn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PMingLiU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PMingLiU" panose="02020500000000000000" pitchFamily="18" charset="-120"/>
          </a:defRPr>
        </a:defPPr>
      </a:lstStyle>
    </a:lnDef>
  </a:objectDefaults>
  <a:extraClrSchemeLst>
    <a:extraClrScheme>
      <a:clrScheme name="www.nordridesign.c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w.nordridesign.c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w.nordridesign.c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w.nordridesign.c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w.nordridesign.c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w.nordridesign.c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w.nordridesign.c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w.nordridesign.c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w.nordridesign.c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w.nordridesign.c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w.nordridesign.c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w.nordridesign.c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BC_Powerbar Rhea">
  <a:themeElements>
    <a:clrScheme name="1_ABC_Powerbar Rhe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ABC_Powerbar Rhea">
      <a:majorFont>
        <a:latin typeface="Arial"/>
        <a:ea typeface="PMingLiU"/>
        <a:cs typeface=""/>
      </a:majorFont>
      <a:minorFont>
        <a:latin typeface="Arial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PMingLiU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PMingLiU" panose="02020500000000000000" pitchFamily="18" charset="-120"/>
          </a:defRPr>
        </a:defPPr>
      </a:lstStyle>
    </a:lnDef>
  </a:objectDefaults>
  <a:extraClrSchemeLst>
    <a:extraClrScheme>
      <a:clrScheme name="1_ABC_Powerbar Rhe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BC_Powerbar Rhe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BC_Powerbar Rhe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BC_Powerbar Rhe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BC_Powerbar Rhe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BC_Powerbar Rhe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BC_Powerbar Rhe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BC_Powerbar Rhe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BC_Powerbar Rhe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BC_Powerbar Rhe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BC_Powerbar Rhe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BC_Powerbar Rhe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3442</Words>
  <Application>Microsoft Office PowerPoint</Application>
  <PresentationFormat>全屏显示(4:3)</PresentationFormat>
  <Paragraphs>672</Paragraphs>
  <Slides>101</Slides>
  <Notes>98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101</vt:i4>
      </vt:variant>
    </vt:vector>
  </HeadingPairs>
  <TitlesOfParts>
    <vt:vector size="123" baseType="lpstr">
      <vt:lpstr>Adobe 繁黑體 Std B</vt:lpstr>
      <vt:lpstr>微軟正黑體</vt:lpstr>
      <vt:lpstr>微軟正黑體</vt:lpstr>
      <vt:lpstr>Monotype Sorts</vt:lpstr>
      <vt:lpstr>PMingLiU</vt:lpstr>
      <vt:lpstr>方正静蕾简体</vt:lpstr>
      <vt:lpstr>汉仪娃娃篆简</vt:lpstr>
      <vt:lpstr>黑体</vt:lpstr>
      <vt:lpstr>楷体</vt:lpstr>
      <vt:lpstr>楷体_GB2312</vt:lpstr>
      <vt:lpstr>宋体</vt:lpstr>
      <vt:lpstr>微软雅黑</vt:lpstr>
      <vt:lpstr>Algerian</vt:lpstr>
      <vt:lpstr>Arial</vt:lpstr>
      <vt:lpstr>Arial Black</vt:lpstr>
      <vt:lpstr>Arial Narrow</vt:lpstr>
      <vt:lpstr>Calibri</vt:lpstr>
      <vt:lpstr>Times New Roman</vt:lpstr>
      <vt:lpstr>Wingdings</vt:lpstr>
      <vt:lpstr>ABC_Powerbar Rhea</vt:lpstr>
      <vt:lpstr>www.nordridesign.cn</vt:lpstr>
      <vt:lpstr>1_ABC_Powerbar Rhea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儿童教育</dc:title>
  <dc:subject>教育 英语</dc:subject>
  <dc:creator>Rhea</dc:creator>
  <cp:keywords>教育 英语 Powerbar Rhea</cp:keywords>
  <dc:description>www.nordridesign.cn</dc:description>
  <cp:lastModifiedBy>图书馆</cp:lastModifiedBy>
  <cp:revision>429</cp:revision>
  <dcterms:created xsi:type="dcterms:W3CDTF">2019-08-26T08:32:00Z</dcterms:created>
  <dcterms:modified xsi:type="dcterms:W3CDTF">2024-09-04T03:21:59Z</dcterms:modified>
  <cp:category>www.nordridesign.cn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KSOProductBuildVer">
    <vt:lpwstr>2052-12.1.0.15673</vt:lpwstr>
  </property>
  <property fmtid="{D5CDD505-2E9C-101B-9397-08002B2CF9AE}" pid="4" name="ICV">
    <vt:lpwstr>6F178172FA8F4BA68BBA2C30976589D6_13</vt:lpwstr>
  </property>
</Properties>
</file>